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308" r:id="rId3"/>
    <p:sldId id="303" r:id="rId4"/>
    <p:sldId id="309" r:id="rId5"/>
    <p:sldId id="307" r:id="rId6"/>
    <p:sldId id="298" r:id="rId7"/>
    <p:sldId id="299" r:id="rId8"/>
    <p:sldId id="300" r:id="rId9"/>
    <p:sldId id="320" r:id="rId10"/>
    <p:sldId id="321" r:id="rId11"/>
    <p:sldId id="322" r:id="rId12"/>
    <p:sldId id="310" r:id="rId13"/>
    <p:sldId id="316" r:id="rId14"/>
    <p:sldId id="323" r:id="rId15"/>
    <p:sldId id="326" r:id="rId16"/>
    <p:sldId id="258" r:id="rId17"/>
    <p:sldId id="301" r:id="rId18"/>
    <p:sldId id="325" r:id="rId19"/>
    <p:sldId id="265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0" autoAdjust="0"/>
    <p:restoredTop sz="94679" autoAdjust="0"/>
  </p:normalViewPr>
  <p:slideViewPr>
    <p:cSldViewPr>
      <p:cViewPr varScale="1">
        <p:scale>
          <a:sx n="108" d="100"/>
          <a:sy n="108" d="100"/>
        </p:scale>
        <p:origin x="-177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737E7-78B2-437F-BC95-513EEA9D6FD6}" type="datetimeFigureOut">
              <a:rPr lang="zh-CN" altLang="en-US" smtClean="0"/>
              <a:t>2017/7/22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47E10-E88C-4532-8816-15F1E79EF2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192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1F8ED-5E64-4D2D-93BC-4C1D01CCC515}" type="datetimeFigureOut">
              <a:rPr lang="zh-CN" altLang="en-US" smtClean="0"/>
              <a:t>2017/7/22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4C67A-9AC0-4AF7-A19C-9FDC592D6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5390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4C67A-9AC0-4AF7-A19C-9FDC592D631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211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  <a:t>2017/7/22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376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2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  <a:t>2017/7/22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047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  <a:t>2017/7/22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099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  <a:t>2017/7/22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637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  <a:t>2017/7/22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04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03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  <a:t>2017/7/22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749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  <a:t>2017/7/22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495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  <a:t>2017/7/22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111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  <a:t>2017/7/22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377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  <a:t>2017/7/22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112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  <a:t>2017/7/22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960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  <a:t>2017/7/22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058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  <a:t>2017/7/22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902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67544" y="1700808"/>
            <a:ext cx="7772400" cy="1470025"/>
          </a:xfrm>
        </p:spPr>
        <p:txBody>
          <a:bodyPr/>
          <a:lstStyle/>
          <a:p>
            <a:pPr algn="ctr"/>
            <a:r>
              <a:rPr lang="en-US" altLang="zh-CN" b="0" dirty="0"/>
              <a:t>An Adaptive Framework for RDF Stream Processing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793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043608" y="-9088"/>
            <a:ext cx="74709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/>
              <a:t>From C-SPARQL to SPARQL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11560" y="1412776"/>
            <a:ext cx="7776864" cy="845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Formally, a C-SPARQL query Q can be taken as a 5-tuple of the form</a:t>
            </a:r>
            <a:r>
              <a:rPr lang="en-US" altLang="zh-CN" dirty="0" smtClean="0"/>
              <a:t>:</a:t>
            </a:r>
          </a:p>
          <a:p>
            <a:pPr algn="ctr">
              <a:lnSpc>
                <a:spcPct val="200000"/>
              </a:lnSpc>
            </a:pPr>
            <a:r>
              <a:rPr lang="en-US" altLang="zh-CN" dirty="0" smtClean="0"/>
              <a:t>Q = [</a:t>
            </a:r>
            <a:r>
              <a:rPr lang="en-US" altLang="zh-CN" dirty="0" err="1" smtClean="0"/>
              <a:t>Req</a:t>
            </a:r>
            <a:r>
              <a:rPr lang="en-US" altLang="zh-CN" dirty="0" smtClean="0"/>
              <a:t>, S, w, s, </a:t>
            </a:r>
            <a:r>
              <a:rPr lang="el-GR" altLang="zh-CN" dirty="0"/>
              <a:t>ρ</a:t>
            </a:r>
            <a:r>
              <a:rPr lang="en-US" altLang="zh-CN" dirty="0"/>
              <a:t>(Q</a:t>
            </a:r>
            <a:r>
              <a:rPr lang="en-US" altLang="zh-CN" dirty="0" smtClean="0"/>
              <a:t>)]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195736" y="1988840"/>
            <a:ext cx="2448272" cy="50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55576" y="2636912"/>
            <a:ext cx="52565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 smtClean="0"/>
              <a:t>Req</a:t>
            </a:r>
            <a:r>
              <a:rPr lang="en-US" altLang="zh-CN" b="1" dirty="0"/>
              <a:t>: </a:t>
            </a:r>
            <a:r>
              <a:rPr lang="en-US" altLang="zh-CN" dirty="0"/>
              <a:t>the registration;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S</a:t>
            </a:r>
            <a:r>
              <a:rPr lang="en-US" altLang="zh-CN" b="1" dirty="0"/>
              <a:t>: </a:t>
            </a:r>
            <a:r>
              <a:rPr lang="en-US" altLang="zh-CN" dirty="0"/>
              <a:t>the RDF stream registered;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w</a:t>
            </a:r>
            <a:r>
              <a:rPr lang="en-US" altLang="zh-CN" b="1" dirty="0"/>
              <a:t>:</a:t>
            </a:r>
            <a:r>
              <a:rPr lang="en-US" altLang="zh-CN" dirty="0"/>
              <a:t> RANGE, i.e., the window size;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s</a:t>
            </a:r>
            <a:r>
              <a:rPr lang="en-US" altLang="zh-CN" b="1" dirty="0"/>
              <a:t>: </a:t>
            </a:r>
            <a:r>
              <a:rPr lang="en-US" altLang="zh-CN" dirty="0"/>
              <a:t>STEP, i.e., the updating time of windows;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altLang="zh-CN" b="1" dirty="0" smtClean="0"/>
              <a:t>ρ</a:t>
            </a:r>
            <a:r>
              <a:rPr lang="en-US" altLang="zh-CN" b="1" dirty="0" smtClean="0"/>
              <a:t>(Q</a:t>
            </a:r>
            <a:r>
              <a:rPr lang="en-US" altLang="zh-CN" b="1" dirty="0"/>
              <a:t>): </a:t>
            </a:r>
            <a:r>
              <a:rPr lang="en-US" altLang="zh-CN" dirty="0"/>
              <a:t>a SPARQL query.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504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043608" y="-9088"/>
            <a:ext cx="74709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/>
              <a:t>From C-SPARQL to SPARQL</a:t>
            </a:r>
          </a:p>
        </p:txBody>
      </p:sp>
      <p:sp>
        <p:nvSpPr>
          <p:cNvPr id="6" name="矩形 5"/>
          <p:cNvSpPr/>
          <p:nvPr/>
        </p:nvSpPr>
        <p:spPr>
          <a:xfrm>
            <a:off x="539551" y="1122365"/>
            <a:ext cx="3991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zh-CN" dirty="0"/>
              <a:t>Now, we give an example of </a:t>
            </a:r>
            <a:r>
              <a:rPr lang="en-US" altLang="zh-CN" dirty="0" smtClean="0"/>
              <a:t>C-SPARQL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84784"/>
            <a:ext cx="7257659" cy="207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611560" y="3573016"/>
            <a:ext cx="6118225" cy="14779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 err="1">
                <a:latin typeface="+mn-lt"/>
              </a:rPr>
              <a:t>Req</a:t>
            </a:r>
            <a:r>
              <a:rPr lang="en-US" altLang="zh-CN" dirty="0">
                <a:latin typeface="+mn-lt"/>
              </a:rPr>
              <a:t>(Q) = REGISTER QUERY </a:t>
            </a:r>
            <a:r>
              <a:rPr lang="en-US" altLang="zh-CN" dirty="0" err="1">
                <a:latin typeface="+mn-lt"/>
              </a:rPr>
              <a:t>SensorQuery</a:t>
            </a:r>
            <a:r>
              <a:rPr lang="en-US" altLang="zh-CN" dirty="0">
                <a:latin typeface="+mn-lt"/>
              </a:rPr>
              <a:t> AS</a:t>
            </a:r>
            <a:r>
              <a:rPr lang="zh-CN" altLang="en-US" dirty="0">
                <a:latin typeface="+mn-lt"/>
              </a:rPr>
              <a:t>；</a:t>
            </a:r>
            <a:endParaRPr lang="en-US" altLang="zh-CN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+mn-lt"/>
              </a:rPr>
              <a:t>S(Q) = </a:t>
            </a:r>
            <a:r>
              <a:rPr lang="en-US" altLang="zh-CN" dirty="0" err="1">
                <a:latin typeface="+mn-lt"/>
              </a:rPr>
              <a:t>SensorStreams</a:t>
            </a:r>
            <a:r>
              <a:rPr lang="en-US" altLang="zh-CN" dirty="0">
                <a:latin typeface="+mn-lt"/>
              </a:rPr>
              <a:t>;</a:t>
            </a:r>
            <a:r>
              <a:rPr lang="zh-CN" altLang="en-US" dirty="0">
                <a:latin typeface="+mn-lt"/>
              </a:rPr>
              <a:t>；</a:t>
            </a:r>
            <a:endParaRPr lang="en-US" altLang="zh-CN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+mn-lt"/>
              </a:rPr>
              <a:t>w(Q) = 5s</a:t>
            </a:r>
            <a:r>
              <a:rPr lang="zh-CN" altLang="en-US" dirty="0">
                <a:latin typeface="+mn-lt"/>
              </a:rPr>
              <a:t>；</a:t>
            </a:r>
            <a:endParaRPr lang="en-US" altLang="zh-CN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+mn-lt"/>
              </a:rPr>
              <a:t>s(Q) = 4s</a:t>
            </a:r>
            <a:r>
              <a:rPr lang="zh-CN" altLang="en-US" dirty="0">
                <a:latin typeface="+mn-lt"/>
              </a:rPr>
              <a:t>；</a:t>
            </a:r>
            <a:endParaRPr lang="en-US" altLang="zh-CN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zh-CN" dirty="0"/>
              <a:t>ρ</a:t>
            </a:r>
            <a:r>
              <a:rPr lang="en-US" altLang="zh-CN" dirty="0"/>
              <a:t>(Q</a:t>
            </a:r>
            <a:r>
              <a:rPr lang="en-US" altLang="zh-CN" dirty="0" smtClean="0"/>
              <a:t>) is a SPARQL query as follows</a:t>
            </a:r>
            <a:r>
              <a:rPr lang="zh-CN" altLang="en-US" dirty="0" smtClean="0"/>
              <a:t> ：</a:t>
            </a:r>
            <a:endParaRPr lang="zh-CN" altLang="en-US" dirty="0">
              <a:latin typeface="+mn-lt"/>
            </a:endParaRPr>
          </a:p>
        </p:txBody>
      </p:sp>
      <p:pic>
        <p:nvPicPr>
          <p:cNvPr id="9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96" y="5085184"/>
            <a:ext cx="7275512" cy="158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779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043608" y="-9088"/>
            <a:ext cx="74709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/>
              <a:t>From C-SPARQL to SPARQL</a:t>
            </a:r>
          </a:p>
        </p:txBody>
      </p:sp>
      <p:sp>
        <p:nvSpPr>
          <p:cNvPr id="6" name="文本框 1"/>
          <p:cNvSpPr txBox="1">
            <a:spLocks noChangeArrowheads="1"/>
          </p:cNvSpPr>
          <p:nvPr/>
        </p:nvSpPr>
        <p:spPr bwMode="auto">
          <a:xfrm>
            <a:off x="755576" y="1412776"/>
            <a:ext cx="7185025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 smtClean="0"/>
              <a:t>The difference from C-SPARQL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to SPARQL</a:t>
            </a:r>
            <a:r>
              <a:rPr lang="zh-CN" altLang="en-US" sz="1800" b="1" dirty="0" smtClean="0"/>
              <a:t>：</a:t>
            </a:r>
            <a:endParaRPr lang="en-US" altLang="zh-CN" sz="1800" b="1" dirty="0"/>
          </a:p>
          <a:p>
            <a:pPr>
              <a:spcBef>
                <a:spcPct val="0"/>
              </a:spcBef>
              <a:buFontTx/>
              <a:buNone/>
            </a:pPr>
            <a:endParaRPr lang="en-US" altLang="zh-CN" sz="18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/>
              <a:t>The </a:t>
            </a:r>
            <a:r>
              <a:rPr lang="en-US" altLang="zh-CN" dirty="0"/>
              <a:t>registration of C-SPARQL query ensures the continuous recall of </a:t>
            </a:r>
            <a:r>
              <a:rPr lang="en-US" altLang="zh-CN" dirty="0" smtClean="0"/>
              <a:t>C-SPARQL query </a:t>
            </a:r>
            <a:r>
              <a:rPr lang="en-US" altLang="zh-CN" dirty="0"/>
              <a:t>periodically. However, SPARQL query does not support such a </a:t>
            </a:r>
            <a:r>
              <a:rPr lang="en-US" altLang="zh-CN" dirty="0" smtClean="0"/>
              <a:t>continuous mechanism </a:t>
            </a:r>
            <a:r>
              <a:rPr lang="en-US" altLang="zh-CN" dirty="0"/>
              <a:t>for recalling query. So we need to design an extra trigger to provide </a:t>
            </a:r>
            <a:r>
              <a:rPr lang="en-US" altLang="zh-CN" dirty="0" smtClean="0"/>
              <a:t>the mechanism.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/>
              <a:t>C-SPARQL </a:t>
            </a:r>
            <a:r>
              <a:rPr lang="en-US" altLang="zh-CN" dirty="0"/>
              <a:t>can support RDF streams but SPARQL cannot due to the timestamp </a:t>
            </a:r>
            <a:r>
              <a:rPr lang="en-US" altLang="zh-CN" dirty="0" smtClean="0"/>
              <a:t>of tuples </a:t>
            </a:r>
            <a:r>
              <a:rPr lang="en-US" altLang="zh-CN" dirty="0"/>
              <a:t>of RDF streams. We note that the timestamp of quadruples in a window </a:t>
            </a:r>
            <a:r>
              <a:rPr lang="en-US" altLang="zh-CN" dirty="0" smtClean="0"/>
              <a:t>of an </a:t>
            </a:r>
            <a:r>
              <a:rPr lang="en-US" altLang="zh-CN" dirty="0"/>
              <a:t>RDF stream can be ignored. In this sense, SPARQL can characterize the </a:t>
            </a:r>
            <a:r>
              <a:rPr lang="en-US" altLang="zh-CN" dirty="0" smtClean="0"/>
              <a:t>core pattern </a:t>
            </a:r>
            <a:r>
              <a:rPr lang="en-US" altLang="zh-CN" dirty="0"/>
              <a:t>of C-SPARQL in a window of an RDF stream.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/>
              <a:t>C-SPARQL </a:t>
            </a:r>
            <a:r>
              <a:rPr lang="en-US" altLang="zh-CN" dirty="0"/>
              <a:t>query consists of RDF streams which are to be processed. Indeed, </a:t>
            </a:r>
            <a:r>
              <a:rPr lang="en-US" altLang="zh-CN" dirty="0" smtClean="0"/>
              <a:t>C-SPARQL query </a:t>
            </a:r>
            <a:r>
              <a:rPr lang="en-US" altLang="zh-CN" dirty="0"/>
              <a:t>processes periodical windows of RDF streams and windows can </a:t>
            </a:r>
            <a:r>
              <a:rPr lang="en-US" altLang="zh-CN" dirty="0" smtClean="0"/>
              <a:t>be stored </a:t>
            </a:r>
            <a:r>
              <a:rPr lang="en-US" altLang="zh-CN" dirty="0"/>
              <a:t>in the present RDF dataset which can be evaluated by SPARQL queries.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52722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043608" y="-9088"/>
            <a:ext cx="74709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/>
              <a:t>From C-SPARQL to SPARQL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7200" y="1412776"/>
            <a:ext cx="8291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Based on </a:t>
            </a:r>
            <a:r>
              <a:rPr lang="en-US" altLang="zh-CN" dirty="0" smtClean="0"/>
              <a:t>the discussions </a:t>
            </a:r>
            <a:r>
              <a:rPr lang="en-US" altLang="zh-CN" dirty="0"/>
              <a:t>above, window is an important notion in transforming </a:t>
            </a:r>
            <a:r>
              <a:rPr lang="en-US" altLang="zh-CN" dirty="0" smtClean="0"/>
              <a:t>C-SPARQL</a:t>
            </a:r>
            <a:r>
              <a:rPr lang="en-US" altLang="zh-CN" dirty="0"/>
              <a:t> </a:t>
            </a:r>
            <a:r>
              <a:rPr lang="en-US" altLang="zh-CN" dirty="0" smtClean="0"/>
              <a:t>to </a:t>
            </a:r>
            <a:r>
              <a:rPr lang="en-US" altLang="zh-CN" dirty="0"/>
              <a:t>SPARQL</a:t>
            </a:r>
            <a:r>
              <a:rPr lang="en-US" altLang="zh-CN" dirty="0" smtClean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Let k be a natural number. A k-</a:t>
            </a:r>
            <a:r>
              <a:rPr lang="en-US" altLang="zh-CN" dirty="0" err="1"/>
              <a:t>th</a:t>
            </a:r>
            <a:r>
              <a:rPr lang="en-US" altLang="zh-CN" dirty="0"/>
              <a:t> (logical) window, denoted by </a:t>
            </a:r>
            <a:r>
              <a:rPr lang="en-US" altLang="zh-CN" dirty="0" smtClean="0"/>
              <a:t>W(</a:t>
            </a:r>
            <a:r>
              <a:rPr lang="en-US" altLang="zh-CN" i="1" dirty="0" smtClean="0"/>
              <a:t>S</a:t>
            </a:r>
            <a:r>
              <a:rPr lang="en-US" altLang="zh-CN" dirty="0" smtClean="0"/>
              <a:t>, w, s</a:t>
            </a:r>
            <a:r>
              <a:rPr lang="en-US" altLang="zh-CN" dirty="0"/>
              <a:t>,</a:t>
            </a:r>
            <a:r>
              <a:rPr lang="en-US" altLang="zh-CN" dirty="0" smtClean="0"/>
              <a:t> t, </a:t>
            </a:r>
            <a:r>
              <a:rPr lang="en-US" altLang="zh-CN" dirty="0"/>
              <a:t>k), for</a:t>
            </a:r>
          </a:p>
          <a:p>
            <a:r>
              <a:rPr lang="en-US" altLang="zh-CN" dirty="0"/>
              <a:t>an RDF stream </a:t>
            </a:r>
            <a:r>
              <a:rPr lang="en-US" altLang="zh-CN" i="1" dirty="0"/>
              <a:t>S</a:t>
            </a:r>
            <a:r>
              <a:rPr lang="en-US" altLang="zh-CN" dirty="0"/>
              <a:t>, a window size (RANGE) w, an updating time of windows (STEP)</a:t>
            </a:r>
          </a:p>
          <a:p>
            <a:r>
              <a:rPr lang="en-US" altLang="zh-CN" dirty="0"/>
              <a:t>s, and an initial time t are a collection of quadruples defined as follows:</a:t>
            </a:r>
            <a:endParaRPr lang="zh-CN" altLang="en-US" dirty="0"/>
          </a:p>
        </p:txBody>
      </p:sp>
      <p:pic>
        <p:nvPicPr>
          <p:cNvPr id="7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030" y="3264585"/>
            <a:ext cx="6594276" cy="38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467544" y="3717032"/>
            <a:ext cx="8219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Intuitively, a window is a snapshot of a stream. Accordingly, when k = 0, it is the</a:t>
            </a:r>
          </a:p>
          <a:p>
            <a:r>
              <a:rPr lang="en-US" altLang="zh-CN" dirty="0"/>
              <a:t>initial window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For instance, </a:t>
            </a:r>
            <a:r>
              <a:rPr lang="en-US" altLang="zh-CN" dirty="0" smtClean="0"/>
              <a:t>the </a:t>
            </a:r>
            <a:r>
              <a:rPr lang="en-US" altLang="zh-CN" dirty="0"/>
              <a:t>initial window </a:t>
            </a:r>
            <a:r>
              <a:rPr lang="en-US" altLang="zh-CN" dirty="0" smtClean="0"/>
              <a:t>W(</a:t>
            </a:r>
            <a:r>
              <a:rPr lang="en-US" altLang="zh-CN" i="1" dirty="0" err="1" smtClean="0"/>
              <a:t>S</a:t>
            </a:r>
            <a:r>
              <a:rPr lang="en-US" altLang="zh-CN" sz="1200" dirty="0" err="1" smtClean="0"/>
              <a:t>sensor</a:t>
            </a:r>
            <a:r>
              <a:rPr lang="en-US" altLang="zh-CN" dirty="0"/>
              <a:t>,</a:t>
            </a:r>
            <a:r>
              <a:rPr lang="en-US" altLang="zh-CN" dirty="0" smtClean="0"/>
              <a:t> 5s, 4s, 1483850232556, 0) (i.e., the initial time t = </a:t>
            </a:r>
            <a:r>
              <a:rPr lang="en-US" altLang="zh-CN" dirty="0">
                <a:latin typeface="CMR10"/>
              </a:rPr>
              <a:t>1483850232556</a:t>
            </a:r>
            <a:r>
              <a:rPr lang="en-US" altLang="zh-CN" dirty="0" smtClean="0"/>
              <a:t>) is </a:t>
            </a:r>
            <a:r>
              <a:rPr lang="en-US" altLang="zh-CN" dirty="0"/>
              <a:t>shown in Table 3 and the first window </a:t>
            </a:r>
            <a:r>
              <a:rPr lang="en-US" altLang="zh-CN" dirty="0" smtClean="0"/>
              <a:t>W(</a:t>
            </a:r>
            <a:r>
              <a:rPr lang="en-US" altLang="zh-CN" i="1" dirty="0" err="1" smtClean="0"/>
              <a:t>S</a:t>
            </a:r>
            <a:r>
              <a:rPr lang="en-US" altLang="zh-CN" sz="1200" dirty="0" err="1" smtClean="0"/>
              <a:t>sensor</a:t>
            </a:r>
            <a:r>
              <a:rPr lang="en-US" altLang="zh-CN" dirty="0"/>
              <a:t>,</a:t>
            </a:r>
            <a:r>
              <a:rPr lang="en-US" altLang="zh-CN" dirty="0" smtClean="0"/>
              <a:t> 5s, 4s, 1483850232556, </a:t>
            </a:r>
            <a:r>
              <a:rPr lang="en-US" altLang="zh-CN" dirty="0"/>
              <a:t>1) is </a:t>
            </a:r>
            <a:r>
              <a:rPr lang="en-US" altLang="zh-CN" dirty="0" smtClean="0"/>
              <a:t>shown in </a:t>
            </a:r>
            <a:r>
              <a:rPr lang="en-US" altLang="zh-CN" dirty="0"/>
              <a:t>Table 4: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311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5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09625"/>
            <a:ext cx="6340475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81400"/>
            <a:ext cx="63246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5138738"/>
            <a:ext cx="6191250" cy="150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1043608" y="-9088"/>
            <a:ext cx="74709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/>
              <a:t>From C-SPARQL to SPARQL</a:t>
            </a:r>
          </a:p>
        </p:txBody>
      </p:sp>
    </p:spTree>
    <p:extLst>
      <p:ext uri="{BB962C8B-B14F-4D97-AF65-F5344CB8AC3E}">
        <p14:creationId xmlns:p14="http://schemas.microsoft.com/office/powerpoint/2010/main" val="345867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043608" y="-9088"/>
            <a:ext cx="74709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/>
              <a:t>From C-SPARQL to SPARQL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47402" y="2779503"/>
            <a:ext cx="79406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Lemma2. </a:t>
            </a:r>
            <a:r>
              <a:rPr lang="en-US" altLang="zh-CN" dirty="0"/>
              <a:t>Let Q be a C-SPARQL query. For any RDF stream S and any initial time</a:t>
            </a:r>
          </a:p>
          <a:p>
            <a:r>
              <a:rPr lang="en-US" altLang="zh-CN" dirty="0"/>
              <a:t>t, if S is registered in Q then for any natural number k</a:t>
            </a:r>
            <a:r>
              <a:rPr lang="en-US" altLang="zh-CN" dirty="0" smtClean="0"/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zh-CN" dirty="0" smtClean="0"/>
              <a:t> [[Q]]</a:t>
            </a:r>
            <a:r>
              <a:rPr lang="en-US" altLang="zh-CN" sz="1100" dirty="0" err="1" smtClean="0"/>
              <a:t>W</a:t>
            </a:r>
            <a:r>
              <a:rPr lang="en-US" altLang="zh-CN" sz="800" dirty="0" err="1" smtClean="0"/>
              <a:t>k</a:t>
            </a:r>
            <a:r>
              <a:rPr lang="en-US" altLang="zh-CN" sz="800" dirty="0"/>
              <a:t> </a:t>
            </a:r>
            <a:r>
              <a:rPr lang="en-US" altLang="zh-CN" dirty="0"/>
              <a:t>=  </a:t>
            </a:r>
            <a:r>
              <a:rPr lang="en-US" altLang="zh-CN" dirty="0" smtClean="0"/>
              <a:t>[[</a:t>
            </a:r>
            <a:r>
              <a:rPr lang="zh-CN" altLang="zh-CN" dirty="0"/>
              <a:t>ρ</a:t>
            </a:r>
            <a:r>
              <a:rPr lang="en-US" altLang="zh-CN" dirty="0"/>
              <a:t>(Q</a:t>
            </a:r>
            <a:r>
              <a:rPr lang="en-US" altLang="zh-CN" dirty="0" smtClean="0"/>
              <a:t>)]]</a:t>
            </a:r>
            <a:r>
              <a:rPr lang="en-US" altLang="zh-CN" sz="1100" dirty="0" smtClean="0"/>
              <a:t>G(t, k)</a:t>
            </a:r>
            <a:r>
              <a:rPr lang="en-US" altLang="zh-CN" dirty="0"/>
              <a:t>,</a:t>
            </a:r>
          </a:p>
          <a:p>
            <a:r>
              <a:rPr lang="en-US" altLang="zh-CN" dirty="0" smtClean="0"/>
              <a:t>Where </a:t>
            </a:r>
            <a:r>
              <a:rPr lang="pl-PL" altLang="zh-CN" dirty="0" smtClean="0"/>
              <a:t>W</a:t>
            </a:r>
            <a:r>
              <a:rPr lang="pl-PL" altLang="zh-CN" sz="1100" dirty="0" smtClean="0"/>
              <a:t>k</a:t>
            </a:r>
            <a:r>
              <a:rPr lang="pl-PL" altLang="zh-CN" dirty="0" smtClean="0"/>
              <a:t> = W(</a:t>
            </a:r>
            <a:r>
              <a:rPr lang="pl-PL" altLang="zh-CN" i="1" dirty="0" smtClean="0"/>
              <a:t>S</a:t>
            </a:r>
            <a:r>
              <a:rPr lang="en-US" altLang="zh-CN" dirty="0" smtClean="0"/>
              <a:t>, </a:t>
            </a:r>
            <a:r>
              <a:rPr lang="pl-PL" altLang="zh-CN" dirty="0" smtClean="0"/>
              <a:t>w</a:t>
            </a:r>
            <a:r>
              <a:rPr lang="en-US" altLang="zh-CN" dirty="0" smtClean="0"/>
              <a:t>,</a:t>
            </a:r>
            <a:r>
              <a:rPr lang="pl-PL" altLang="zh-CN" dirty="0" smtClean="0"/>
              <a:t> s</a:t>
            </a:r>
            <a:r>
              <a:rPr lang="en-US" altLang="zh-CN" dirty="0" smtClean="0"/>
              <a:t>,</a:t>
            </a:r>
            <a:r>
              <a:rPr lang="pl-PL" altLang="zh-CN" dirty="0" smtClean="0"/>
              <a:t> t</a:t>
            </a:r>
            <a:r>
              <a:rPr lang="en-US" altLang="zh-CN" dirty="0" smtClean="0"/>
              <a:t>,</a:t>
            </a:r>
            <a:r>
              <a:rPr lang="pl-PL" altLang="zh-CN" dirty="0" smtClean="0"/>
              <a:t> k)</a:t>
            </a:r>
            <a:r>
              <a:rPr lang="en-US" altLang="zh-CN" dirty="0" smtClean="0"/>
              <a:t> and G(t, k) = G(</a:t>
            </a:r>
            <a:r>
              <a:rPr lang="en-US" altLang="zh-CN" dirty="0" err="1" smtClean="0"/>
              <a:t>W</a:t>
            </a:r>
            <a:r>
              <a:rPr lang="en-US" altLang="zh-CN" sz="1100" dirty="0" err="1" smtClean="0"/>
              <a:t>k</a:t>
            </a:r>
            <a:r>
              <a:rPr lang="en-US" altLang="zh-CN" dirty="0" smtClean="0"/>
              <a:t>)</a:t>
            </a:r>
            <a:r>
              <a:rPr lang="pl-PL" altLang="zh-CN" dirty="0" smtClean="0"/>
              <a:t>.</a:t>
            </a:r>
            <a:endParaRPr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647401" y="1302175"/>
            <a:ext cx="79406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Lemma1. </a:t>
            </a:r>
            <a:r>
              <a:rPr lang="en-US" altLang="zh-CN" dirty="0"/>
              <a:t>Let Q be a C-SPARQL query. For any RDF stream S and any initial time</a:t>
            </a:r>
          </a:p>
          <a:p>
            <a:r>
              <a:rPr lang="en-US" altLang="zh-CN" dirty="0"/>
              <a:t>t, if S is registered in Q then for any natural number k</a:t>
            </a:r>
            <a:r>
              <a:rPr lang="en-US" altLang="zh-CN" dirty="0" smtClean="0"/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zh-CN" dirty="0" smtClean="0"/>
              <a:t> [[Q]]</a:t>
            </a:r>
            <a:r>
              <a:rPr lang="en-US" altLang="zh-CN" sz="1100" dirty="0" smtClean="0"/>
              <a:t>S(</a:t>
            </a:r>
            <a:r>
              <a:rPr lang="en-US" altLang="zh-CN" sz="1100" dirty="0" err="1" smtClean="0"/>
              <a:t>t,k</a:t>
            </a:r>
            <a:r>
              <a:rPr lang="en-US" altLang="zh-CN" sz="1100" dirty="0"/>
              <a:t>)</a:t>
            </a:r>
            <a:r>
              <a:rPr lang="en-US" altLang="zh-CN" dirty="0"/>
              <a:t> = </a:t>
            </a:r>
            <a:r>
              <a:rPr lang="en-US" altLang="zh-CN" dirty="0" smtClean="0"/>
              <a:t>[[Q]]</a:t>
            </a:r>
            <a:r>
              <a:rPr lang="en-US" altLang="zh-CN" sz="1100" dirty="0" err="1" smtClean="0"/>
              <a:t>W</a:t>
            </a:r>
            <a:r>
              <a:rPr lang="en-US" altLang="zh-CN" sz="800" dirty="0" err="1" smtClean="0"/>
              <a:t>k</a:t>
            </a:r>
            <a:r>
              <a:rPr lang="en-US" altLang="zh-CN" dirty="0" smtClean="0"/>
              <a:t> ,</a:t>
            </a:r>
          </a:p>
          <a:p>
            <a:r>
              <a:rPr lang="en-US" altLang="zh-CN" dirty="0" smtClean="0"/>
              <a:t>where </a:t>
            </a:r>
            <a:r>
              <a:rPr lang="pl-PL" altLang="zh-CN" dirty="0" smtClean="0"/>
              <a:t>W</a:t>
            </a:r>
            <a:r>
              <a:rPr lang="pl-PL" altLang="zh-CN" sz="1100" dirty="0" smtClean="0"/>
              <a:t>k</a:t>
            </a:r>
            <a:r>
              <a:rPr lang="pl-PL" altLang="zh-CN" dirty="0" smtClean="0"/>
              <a:t> </a:t>
            </a:r>
            <a:r>
              <a:rPr lang="pl-PL" altLang="zh-CN" dirty="0"/>
              <a:t>= </a:t>
            </a:r>
            <a:r>
              <a:rPr lang="pl-PL" altLang="zh-CN" dirty="0" smtClean="0"/>
              <a:t>W(</a:t>
            </a:r>
            <a:r>
              <a:rPr lang="pl-PL" altLang="zh-CN" i="1" dirty="0" smtClean="0"/>
              <a:t>S</a:t>
            </a:r>
            <a:r>
              <a:rPr lang="en-US" altLang="zh-CN" dirty="0" smtClean="0"/>
              <a:t>, </a:t>
            </a:r>
            <a:r>
              <a:rPr lang="pl-PL" altLang="zh-CN" dirty="0" smtClean="0"/>
              <a:t>w</a:t>
            </a:r>
            <a:r>
              <a:rPr lang="en-US" altLang="zh-CN" dirty="0"/>
              <a:t>,</a:t>
            </a:r>
            <a:r>
              <a:rPr lang="pl-PL" altLang="zh-CN" dirty="0" smtClean="0"/>
              <a:t> s</a:t>
            </a:r>
            <a:r>
              <a:rPr lang="en-US" altLang="zh-CN" dirty="0" smtClean="0"/>
              <a:t>,</a:t>
            </a:r>
            <a:r>
              <a:rPr lang="pl-PL" altLang="zh-CN" dirty="0" smtClean="0"/>
              <a:t> t</a:t>
            </a:r>
            <a:r>
              <a:rPr lang="en-US" altLang="zh-CN" dirty="0" smtClean="0"/>
              <a:t>,</a:t>
            </a:r>
            <a:r>
              <a:rPr lang="pl-PL" altLang="zh-CN" dirty="0" smtClean="0"/>
              <a:t> </a:t>
            </a:r>
            <a:r>
              <a:rPr lang="pl-PL" altLang="zh-CN" dirty="0"/>
              <a:t>k).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647401" y="4322420"/>
            <a:ext cx="738098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Theorem 1. </a:t>
            </a:r>
            <a:r>
              <a:rPr lang="en-US" altLang="zh-CN" dirty="0"/>
              <a:t>Let Q be a C-SPARQL query. For any RDF stream S and any initial </a:t>
            </a:r>
            <a:r>
              <a:rPr lang="en-US" altLang="zh-CN" dirty="0" smtClean="0"/>
              <a:t>time t</a:t>
            </a:r>
            <a:r>
              <a:rPr lang="en-US" altLang="zh-CN" dirty="0"/>
              <a:t>, if S is registered in Q then for any k = </a:t>
            </a:r>
            <a:r>
              <a:rPr lang="en-US" altLang="zh-CN" dirty="0" smtClean="0"/>
              <a:t>0, 1, 2, …, </a:t>
            </a:r>
          </a:p>
          <a:p>
            <a:pPr algn="ctr">
              <a:lnSpc>
                <a:spcPct val="150000"/>
              </a:lnSpc>
            </a:pPr>
            <a:r>
              <a:rPr lang="en-US" altLang="zh-CN" dirty="0" smtClean="0"/>
              <a:t>[[Q]]</a:t>
            </a:r>
            <a:r>
              <a:rPr lang="en-US" altLang="zh-CN" sz="1100" dirty="0" smtClean="0"/>
              <a:t>S(t, k</a:t>
            </a:r>
            <a:r>
              <a:rPr lang="en-US" altLang="zh-CN" sz="1100" dirty="0"/>
              <a:t>) </a:t>
            </a:r>
            <a:r>
              <a:rPr lang="en-US" altLang="zh-CN" dirty="0"/>
              <a:t>= </a:t>
            </a:r>
            <a:r>
              <a:rPr lang="en-US" altLang="zh-CN" dirty="0" smtClean="0"/>
              <a:t>[[</a:t>
            </a:r>
            <a:r>
              <a:rPr lang="zh-CN" altLang="zh-CN" dirty="0"/>
              <a:t>ρ</a:t>
            </a:r>
            <a:r>
              <a:rPr lang="en-US" altLang="zh-CN" dirty="0" smtClean="0"/>
              <a:t>(Q)]]</a:t>
            </a:r>
            <a:r>
              <a:rPr lang="en-US" altLang="zh-CN" sz="1100" dirty="0" smtClean="0"/>
              <a:t>G(t, k)</a:t>
            </a:r>
            <a:r>
              <a:rPr lang="en-US" altLang="zh-CN" dirty="0" smtClean="0"/>
              <a:t>,</a:t>
            </a:r>
          </a:p>
          <a:p>
            <a:r>
              <a:rPr lang="en-US" altLang="zh-CN" dirty="0"/>
              <a:t>w</a:t>
            </a:r>
            <a:r>
              <a:rPr lang="en-US" altLang="zh-CN" dirty="0" smtClean="0"/>
              <a:t>here G(t, </a:t>
            </a:r>
            <a:r>
              <a:rPr lang="en-US" altLang="zh-CN" dirty="0"/>
              <a:t>k) = G(</a:t>
            </a:r>
            <a:r>
              <a:rPr lang="en-US" altLang="zh-CN" dirty="0" err="1"/>
              <a:t>W</a:t>
            </a:r>
            <a:r>
              <a:rPr lang="en-US" altLang="zh-CN" sz="1100" dirty="0" err="1"/>
              <a:t>k</a:t>
            </a:r>
            <a:r>
              <a:rPr lang="en-US" altLang="zh-CN" dirty="0"/>
              <a:t>).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3917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600" y="1505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 smtClean="0"/>
              <a:t>Framework</a:t>
            </a:r>
            <a:endParaRPr lang="zh-CN" altLang="en-US" sz="3200" b="1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9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777240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6"/>
          <p:cNvSpPr txBox="1">
            <a:spLocks noChangeArrowheads="1"/>
          </p:cNvSpPr>
          <p:nvPr/>
        </p:nvSpPr>
        <p:spPr bwMode="auto">
          <a:xfrm>
            <a:off x="467544" y="4267200"/>
            <a:ext cx="8424936" cy="208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800" b="1" dirty="0"/>
              <a:t>Query Parser: </a:t>
            </a:r>
            <a:r>
              <a:rPr lang="en-US" altLang="zh-CN" sz="1800" dirty="0"/>
              <a:t>C-SPARQL          </a:t>
            </a:r>
            <a:r>
              <a:rPr lang="en-US" altLang="zh-CN" sz="1800" dirty="0" smtClean="0"/>
              <a:t>SPARQL;</a:t>
            </a:r>
            <a:endParaRPr lang="en-US" altLang="zh-CN" sz="1800" dirty="0"/>
          </a:p>
          <a:p>
            <a:pPr>
              <a:spcBef>
                <a:spcPct val="0"/>
              </a:spcBef>
            </a:pPr>
            <a:r>
              <a:rPr lang="en-US" altLang="zh-CN" sz="1800" b="1" dirty="0"/>
              <a:t>Trigger: </a:t>
            </a:r>
            <a:r>
              <a:rPr lang="en-US" altLang="zh-CN" sz="1800" dirty="0" smtClean="0"/>
              <a:t>Call SPARQL queries (</a:t>
            </a:r>
            <a:r>
              <a:rPr lang="zh-CN" altLang="zh-CN" sz="1800" dirty="0" smtClean="0"/>
              <a:t>ρ</a:t>
            </a:r>
            <a:r>
              <a:rPr lang="en-US" altLang="zh-CN" sz="1800" dirty="0"/>
              <a:t>(Q</a:t>
            </a:r>
            <a:r>
              <a:rPr lang="en-US" altLang="zh-CN" sz="1800" dirty="0" smtClean="0"/>
              <a:t>)) and produce window selector (</a:t>
            </a:r>
            <a:r>
              <a:rPr lang="en-US" altLang="zh-CN" sz="1800" i="1" dirty="0" smtClean="0"/>
              <a:t>S</a:t>
            </a:r>
            <a:r>
              <a:rPr lang="en-US" altLang="zh-CN" sz="1800" dirty="0" smtClean="0"/>
              <a:t>, w, s, t) periodically</a:t>
            </a:r>
            <a:r>
              <a:rPr lang="en-US" altLang="zh-CN" sz="1800" dirty="0"/>
              <a:t>;</a:t>
            </a:r>
          </a:p>
          <a:p>
            <a:pPr>
              <a:spcBef>
                <a:spcPct val="0"/>
              </a:spcBef>
            </a:pPr>
            <a:r>
              <a:rPr lang="en-US" altLang="zh-CN" sz="1800" b="1" dirty="0"/>
              <a:t>Data transformer: </a:t>
            </a:r>
            <a:r>
              <a:rPr lang="en-US" altLang="zh-CN" sz="1800" dirty="0"/>
              <a:t>RDF stream          RDF </a:t>
            </a:r>
            <a:r>
              <a:rPr lang="en-US" altLang="zh-CN" sz="1800" dirty="0" smtClean="0"/>
              <a:t>graphs;</a:t>
            </a:r>
            <a:endParaRPr lang="en-US" altLang="zh-CN" sz="1800" dirty="0"/>
          </a:p>
          <a:p>
            <a:r>
              <a:rPr lang="en-US" altLang="zh-CN" sz="1800" b="1" dirty="0"/>
              <a:t>SPARQL API: </a:t>
            </a:r>
            <a:r>
              <a:rPr lang="en-US" altLang="zh-CN" sz="1800" dirty="0" smtClean="0"/>
              <a:t>Process RDF graphs, and so far our framework has support</a:t>
            </a:r>
            <a:r>
              <a:rPr lang="en-US" altLang="zh-CN" sz="1800" b="1" dirty="0" smtClean="0"/>
              <a:t> </a:t>
            </a:r>
            <a:r>
              <a:rPr lang="en-US" altLang="zh-CN" sz="1800" dirty="0" smtClean="0"/>
              <a:t>three centralized </a:t>
            </a:r>
            <a:r>
              <a:rPr lang="en-US" altLang="zh-CN" sz="1800" dirty="0"/>
              <a:t>engines, Jena, RDF-3X and </a:t>
            </a:r>
            <a:r>
              <a:rPr lang="en-US" altLang="zh-CN" sz="1800" dirty="0" err="1"/>
              <a:t>gStore</a:t>
            </a:r>
            <a:r>
              <a:rPr lang="en-US" altLang="zh-CN" sz="1800" dirty="0"/>
              <a:t>, and two distributed engines, </a:t>
            </a:r>
            <a:r>
              <a:rPr lang="en-US" altLang="zh-CN" sz="1800" dirty="0" err="1" smtClean="0"/>
              <a:t>gStoreD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and </a:t>
            </a:r>
            <a:r>
              <a:rPr lang="en-US" altLang="zh-CN" sz="1800" dirty="0" err="1" smtClean="0"/>
              <a:t>TriAD</a:t>
            </a:r>
            <a:r>
              <a:rPr lang="en-US" altLang="zh-CN" sz="1800" dirty="0" smtClean="0"/>
              <a:t>.</a:t>
            </a:r>
            <a:endParaRPr lang="en-US" altLang="zh-CN" sz="1800" b="1" dirty="0" smtClean="0"/>
          </a:p>
        </p:txBody>
      </p:sp>
      <p:cxnSp>
        <p:nvCxnSpPr>
          <p:cNvPr id="12" name="直接箭头连接符 10"/>
          <p:cNvCxnSpPr>
            <a:cxnSpLocks noChangeShapeType="1"/>
          </p:cNvCxnSpPr>
          <p:nvPr/>
        </p:nvCxnSpPr>
        <p:spPr bwMode="auto">
          <a:xfrm>
            <a:off x="4110608" y="5301208"/>
            <a:ext cx="533400" cy="0"/>
          </a:xfrm>
          <a:prstGeom prst="straightConnector1">
            <a:avLst/>
          </a:prstGeom>
          <a:noFill/>
          <a:ln w="381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箭头连接符 16"/>
          <p:cNvCxnSpPr>
            <a:cxnSpLocks noChangeShapeType="1"/>
          </p:cNvCxnSpPr>
          <p:nvPr/>
        </p:nvCxnSpPr>
        <p:spPr bwMode="auto">
          <a:xfrm>
            <a:off x="3635896" y="4437112"/>
            <a:ext cx="457200" cy="0"/>
          </a:xfrm>
          <a:prstGeom prst="straightConnector1">
            <a:avLst/>
          </a:prstGeom>
          <a:noFill/>
          <a:ln w="381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0035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6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 smtClean="0"/>
              <a:t>Experiments </a:t>
            </a:r>
            <a:r>
              <a:rPr lang="en-US" altLang="zh-CN" sz="3200" b="1" dirty="0"/>
              <a:t>and </a:t>
            </a:r>
            <a:r>
              <a:rPr lang="en-US" altLang="zh-CN" sz="3200" b="1" dirty="0" smtClean="0"/>
              <a:t>Evaluations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11560" y="4437112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 influence factor about SPARQL query engines processing RDF streams.</a:t>
            </a:r>
          </a:p>
          <a:p>
            <a:pPr marL="342900" indent="-342900">
              <a:buFontTx/>
              <a:buAutoNum type="arabicPeriod"/>
            </a:pPr>
            <a:r>
              <a:rPr lang="en-US" altLang="zh-CN" dirty="0" smtClean="0"/>
              <a:t>The capacity of loading data;</a:t>
            </a:r>
          </a:p>
          <a:p>
            <a:pPr marL="342900" indent="-342900">
              <a:buFontTx/>
              <a:buAutoNum type="arabicPeriod"/>
            </a:pPr>
            <a:r>
              <a:rPr lang="en-US" altLang="zh-CN" dirty="0" smtClean="0"/>
              <a:t>The capacity of processing data.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12447"/>
            <a:ext cx="3047231" cy="28646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634" y="1216866"/>
            <a:ext cx="3034542" cy="28337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924" y="1227874"/>
            <a:ext cx="2998127" cy="283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5" name="TextBox 19"/>
          <p:cNvSpPr>
            <a:spLocks noChangeArrowheads="1"/>
          </p:cNvSpPr>
          <p:nvPr/>
        </p:nvSpPr>
        <p:spPr bwMode="auto">
          <a:xfrm>
            <a:off x="116034" y="1225365"/>
            <a:ext cx="330383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1800" dirty="0"/>
              <a:t>F</a:t>
            </a:r>
            <a:r>
              <a:rPr lang="en-US" altLang="zh-CN" sz="1800" dirty="0" smtClean="0"/>
              <a:t>ormalize </a:t>
            </a:r>
            <a:r>
              <a:rPr lang="en-US" altLang="zh-CN" sz="1800" dirty="0"/>
              <a:t>a C-SPARQL </a:t>
            </a:r>
            <a:r>
              <a:rPr lang="en-US" altLang="zh-CN" sz="1800" dirty="0" smtClean="0"/>
              <a:t>query </a:t>
            </a:r>
            <a:r>
              <a:rPr lang="en-US" altLang="zh-CN" sz="1800" dirty="0"/>
              <a:t>to ensure the soundness and </a:t>
            </a:r>
            <a:r>
              <a:rPr lang="en-US" altLang="zh-CN" sz="1800" dirty="0" smtClean="0"/>
              <a:t>completeness of </a:t>
            </a:r>
            <a:r>
              <a:rPr lang="en-US" altLang="zh-CN" sz="1800" dirty="0"/>
              <a:t>our reduction from </a:t>
            </a:r>
            <a:r>
              <a:rPr lang="en-US" altLang="zh-CN" sz="1800" dirty="0" smtClean="0"/>
              <a:t>C-SPARQL queries to SPARQL.</a:t>
            </a:r>
            <a:endParaRPr lang="en-US" altLang="zh-CN" sz="1800" dirty="0"/>
          </a:p>
        </p:txBody>
      </p:sp>
      <p:sp>
        <p:nvSpPr>
          <p:cNvPr id="6" name="TextBox 19"/>
          <p:cNvSpPr>
            <a:spLocks noChangeArrowheads="1"/>
          </p:cNvSpPr>
          <p:nvPr/>
        </p:nvSpPr>
        <p:spPr bwMode="auto">
          <a:xfrm>
            <a:off x="2195736" y="4915034"/>
            <a:ext cx="275376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/>
              <a:t>D</a:t>
            </a:r>
            <a:r>
              <a:rPr lang="en-US" altLang="zh-CN" sz="1800" dirty="0" smtClean="0"/>
              <a:t>evelop </a:t>
            </a:r>
            <a:r>
              <a:rPr lang="en-US" altLang="zh-CN" sz="1800" dirty="0"/>
              <a:t>an adaptive </a:t>
            </a:r>
            <a:r>
              <a:rPr lang="en-US" altLang="zh-CN" sz="1800" dirty="0" smtClean="0"/>
              <a:t>framework for </a:t>
            </a:r>
            <a:r>
              <a:rPr lang="en-US" altLang="zh-CN" sz="1800" dirty="0"/>
              <a:t>processing RDF </a:t>
            </a:r>
            <a:r>
              <a:rPr lang="en-US" altLang="zh-CN" sz="1800" dirty="0" smtClean="0"/>
              <a:t>stream, and support distributed SPARQL query engines to process </a:t>
            </a:r>
            <a:r>
              <a:rPr lang="en-US" altLang="zh-CN" sz="1800" dirty="0"/>
              <a:t>large-scale RDF </a:t>
            </a:r>
            <a:r>
              <a:rPr lang="en-US" altLang="zh-CN" sz="1800" dirty="0" smtClean="0"/>
              <a:t>streams.</a:t>
            </a:r>
          </a:p>
        </p:txBody>
      </p:sp>
      <p:grpSp>
        <p:nvGrpSpPr>
          <p:cNvPr id="7" name="Group 13"/>
          <p:cNvGrpSpPr>
            <a:grpSpLocks/>
          </p:cNvGrpSpPr>
          <p:nvPr/>
        </p:nvGrpSpPr>
        <p:grpSpPr bwMode="auto">
          <a:xfrm>
            <a:off x="666999" y="2394545"/>
            <a:ext cx="8369597" cy="3869069"/>
            <a:chOff x="233" y="3297"/>
            <a:chExt cx="13181" cy="6095"/>
          </a:xfrm>
        </p:grpSpPr>
        <p:cxnSp>
          <p:nvCxnSpPr>
            <p:cNvPr id="8" name="AutoShape 17"/>
            <p:cNvCxnSpPr>
              <a:cxnSpLocks noChangeShapeType="1"/>
              <a:stCxn id="9" idx="6"/>
              <a:endCxn id="11" idx="2"/>
            </p:cNvCxnSpPr>
            <p:nvPr/>
          </p:nvCxnSpPr>
          <p:spPr bwMode="auto">
            <a:xfrm rot="5400000" flipH="1" flipV="1">
              <a:off x="5788" y="275"/>
              <a:ext cx="890" cy="9488"/>
            </a:xfrm>
            <a:prstGeom prst="curvedConnector5">
              <a:avLst>
                <a:gd name="adj1" fmla="val -66403"/>
                <a:gd name="adj2" fmla="val 50093"/>
                <a:gd name="adj3" fmla="val 164495"/>
              </a:avLst>
            </a:prstGeom>
            <a:noFill/>
            <a:ln w="38100">
              <a:solidFill>
                <a:srgbClr val="4A7DB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9" name="椭圆 4"/>
            <p:cNvSpPr>
              <a:spLocks noChangeArrowheads="1"/>
            </p:cNvSpPr>
            <p:nvPr/>
          </p:nvSpPr>
          <p:spPr bwMode="auto">
            <a:xfrm>
              <a:off x="233" y="4204"/>
              <a:ext cx="1472" cy="1475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i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</a:t>
              </a:r>
              <a:endParaRPr lang="zh-CN" altLang="en-US" sz="36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椭圆 5"/>
            <p:cNvSpPr>
              <a:spLocks noChangeArrowheads="1"/>
            </p:cNvSpPr>
            <p:nvPr/>
          </p:nvSpPr>
          <p:spPr bwMode="auto">
            <a:xfrm>
              <a:off x="4768" y="3919"/>
              <a:ext cx="2042" cy="2042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i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B</a:t>
              </a:r>
              <a:endParaRPr lang="zh-CN" altLang="en-US" sz="36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椭圆 6"/>
            <p:cNvSpPr>
              <a:spLocks noChangeArrowheads="1"/>
            </p:cNvSpPr>
            <p:nvPr/>
          </p:nvSpPr>
          <p:spPr bwMode="auto">
            <a:xfrm>
              <a:off x="10778" y="4374"/>
              <a:ext cx="1363" cy="1360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zh-CN" sz="12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椭圆 7"/>
            <p:cNvSpPr>
              <a:spLocks noChangeArrowheads="1"/>
            </p:cNvSpPr>
            <p:nvPr/>
          </p:nvSpPr>
          <p:spPr bwMode="auto">
            <a:xfrm>
              <a:off x="3748" y="3297"/>
              <a:ext cx="1360" cy="1359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zh-CN" sz="12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直接连接符 8"/>
            <p:cNvSpPr>
              <a:spLocks noChangeShapeType="1"/>
            </p:cNvSpPr>
            <p:nvPr/>
          </p:nvSpPr>
          <p:spPr bwMode="auto">
            <a:xfrm flipH="1">
              <a:off x="1088" y="3757"/>
              <a:ext cx="1" cy="360"/>
            </a:xfrm>
            <a:prstGeom prst="line">
              <a:avLst/>
            </a:prstGeom>
            <a:noFill/>
            <a:ln w="9525">
              <a:solidFill>
                <a:srgbClr val="4A7DB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椭圆 20"/>
            <p:cNvSpPr>
              <a:spLocks noChangeArrowheads="1"/>
            </p:cNvSpPr>
            <p:nvPr/>
          </p:nvSpPr>
          <p:spPr bwMode="auto">
            <a:xfrm>
              <a:off x="3408" y="4976"/>
              <a:ext cx="1360" cy="1362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zh-CN" sz="12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直接连接符 21"/>
            <p:cNvSpPr>
              <a:spLocks noChangeShapeType="1"/>
            </p:cNvSpPr>
            <p:nvPr/>
          </p:nvSpPr>
          <p:spPr bwMode="auto">
            <a:xfrm>
              <a:off x="5770" y="6037"/>
              <a:ext cx="1" cy="1080"/>
            </a:xfrm>
            <a:prstGeom prst="line">
              <a:avLst/>
            </a:prstGeom>
            <a:noFill/>
            <a:ln w="9525">
              <a:solidFill>
                <a:srgbClr val="4A7DB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椭圆 28"/>
            <p:cNvSpPr>
              <a:spLocks noChangeArrowheads="1"/>
            </p:cNvSpPr>
            <p:nvPr/>
          </p:nvSpPr>
          <p:spPr bwMode="auto">
            <a:xfrm>
              <a:off x="8398" y="3986"/>
              <a:ext cx="1906" cy="1908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i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</a:t>
              </a:r>
              <a:endParaRPr lang="zh-CN" altLang="en-US" sz="36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直接连接符 29"/>
            <p:cNvSpPr>
              <a:spLocks noChangeShapeType="1"/>
            </p:cNvSpPr>
            <p:nvPr/>
          </p:nvSpPr>
          <p:spPr bwMode="auto">
            <a:xfrm flipH="1">
              <a:off x="9347" y="5894"/>
              <a:ext cx="1" cy="801"/>
            </a:xfrm>
            <a:prstGeom prst="line">
              <a:avLst/>
            </a:prstGeom>
            <a:noFill/>
            <a:ln w="9525">
              <a:solidFill>
                <a:srgbClr val="4A7DB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TextBox 19"/>
            <p:cNvSpPr>
              <a:spLocks noChangeArrowheads="1"/>
            </p:cNvSpPr>
            <p:nvPr/>
          </p:nvSpPr>
          <p:spPr bwMode="auto">
            <a:xfrm>
              <a:off x="7517" y="6628"/>
              <a:ext cx="5897" cy="2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dirty="0" smtClean="0"/>
                <a:t>Implement the framework and we can evaluate the different SPARQL query engines in processing RDF streams  in a unified platform. We also exploit the </a:t>
              </a:r>
              <a:r>
                <a:rPr lang="en-US" altLang="zh-CN" sz="1800" dirty="0" err="1" smtClean="0"/>
                <a:t>YABench</a:t>
              </a:r>
              <a:r>
                <a:rPr lang="en-US" altLang="zh-CN" sz="1800" dirty="0" smtClean="0"/>
                <a:t> to evaluate the results. </a:t>
              </a:r>
              <a:endParaRPr lang="en-US" altLang="zh-CN" sz="1800" dirty="0"/>
            </a:p>
          </p:txBody>
        </p:sp>
      </p:grp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971600" y="1505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 smtClean="0"/>
              <a:t>Conclusion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3785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6" name="Picture 6" descr="C:\Users\ZZ\AppData\Local\Microsoft\Windows\Temporary Internet Files\Content.IE5\7D0979S5\MC900434475[1].wmf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131492"/>
            <a:ext cx="6193621" cy="244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010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79566"/>
            <a:ext cx="54864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 smtClean="0"/>
              <a:t>I</a:t>
            </a:r>
            <a:r>
              <a:rPr lang="en-US" altLang="zh-CN" sz="2800" b="1" dirty="0" smtClean="0"/>
              <a:t>ntroduction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2709755" y="2128265"/>
            <a:ext cx="54864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 smtClean="0"/>
              <a:t>RDF Stream &amp;&amp; C-SPARQL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2886075" y="3167393"/>
            <a:ext cx="54864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800" b="1" dirty="0" smtClean="0"/>
              <a:t>From </a:t>
            </a:r>
            <a:r>
              <a:rPr lang="en-US" altLang="zh-CN" sz="2800" b="1" dirty="0"/>
              <a:t>C-SPARQL to SPARQL</a:t>
            </a:r>
            <a:endParaRPr 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308828" y="22340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445943" y="3273136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5400000">
            <a:off x="-3127665" y="3343275"/>
            <a:ext cx="624642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709755" y="4215085"/>
            <a:ext cx="54864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 smtClean="0"/>
              <a:t>Framework</a:t>
            </a:r>
            <a:endParaRPr lang="en-US" sz="2800" b="1" dirty="0"/>
          </a:p>
        </p:txBody>
      </p:sp>
      <p:sp>
        <p:nvSpPr>
          <p:cNvPr id="17" name="Oval 8"/>
          <p:cNvSpPr/>
          <p:nvPr/>
        </p:nvSpPr>
        <p:spPr>
          <a:xfrm>
            <a:off x="2290061" y="431226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7630" y="5123453"/>
            <a:ext cx="54864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800" b="1" dirty="0" smtClean="0"/>
              <a:t>Experiments and Evaluations</a:t>
            </a:r>
            <a:endParaRPr 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64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/>
              <a:t>Introduction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528" y="1311899"/>
            <a:ext cx="836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RDF stream</a:t>
            </a:r>
            <a:r>
              <a:rPr lang="en-US" altLang="zh-CN" dirty="0"/>
              <a:t>, as a new type of dataset, can model real-time and </a:t>
            </a:r>
            <a:r>
              <a:rPr lang="en-US" altLang="zh-CN" dirty="0" smtClean="0"/>
              <a:t>continuous information in </a:t>
            </a:r>
            <a:r>
              <a:rPr lang="en-US" altLang="zh-CN" dirty="0"/>
              <a:t>a wide range of applications, e.g. environmental monitoring and smart </a:t>
            </a:r>
            <a:r>
              <a:rPr lang="en-US" altLang="zh-CN" dirty="0" smtClean="0"/>
              <a:t>cities.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51" y="2127129"/>
            <a:ext cx="6257225" cy="452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6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022112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/>
              <a:t>Introduction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9552" y="1340768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</a:t>
            </a:r>
            <a:r>
              <a:rPr lang="en-US" altLang="zh-CN" b="1" dirty="0"/>
              <a:t>RDF stream processing (RSP)</a:t>
            </a:r>
            <a:r>
              <a:rPr lang="en-US" altLang="zh-CN" dirty="0"/>
              <a:t>,</a:t>
            </a:r>
            <a:r>
              <a:rPr lang="en-US" altLang="zh-CN" b="1" dirty="0"/>
              <a:t> </a:t>
            </a:r>
            <a:r>
              <a:rPr lang="en-US" altLang="zh-CN" dirty="0"/>
              <a:t>there are </a:t>
            </a:r>
            <a:r>
              <a:rPr lang="en-US" altLang="zh-CN" dirty="0" smtClean="0"/>
              <a:t>a few works </a:t>
            </a:r>
            <a:r>
              <a:rPr lang="en-US" altLang="zh-CN" dirty="0"/>
              <a:t>by extending SPARQL to</a:t>
            </a:r>
          </a:p>
          <a:p>
            <a:r>
              <a:rPr lang="en-US" altLang="zh-CN" dirty="0"/>
              <a:t>support </a:t>
            </a:r>
            <a:r>
              <a:rPr lang="en-US" altLang="zh-CN" dirty="0" smtClean="0"/>
              <a:t>queries </a:t>
            </a:r>
            <a:r>
              <a:rPr lang="en-US" altLang="zh-CN" dirty="0"/>
              <a:t>over RDF streams such as </a:t>
            </a:r>
            <a:r>
              <a:rPr lang="en-US" altLang="zh-CN" dirty="0" smtClean="0"/>
              <a:t>C-SPARQL, EP-SPARQL, CQELS, etc. </a:t>
            </a:r>
          </a:p>
        </p:txBody>
      </p:sp>
      <p:sp>
        <p:nvSpPr>
          <p:cNvPr id="8" name="灯片编号占位符 3"/>
          <p:cNvSpPr txBox="1">
            <a:spLocks/>
          </p:cNvSpPr>
          <p:nvPr/>
        </p:nvSpPr>
        <p:spPr>
          <a:xfrm>
            <a:off x="6686872" y="606831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5E572F-85EE-47ED-B118-5FC8DE28CD70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9" name="AutoShape 52"/>
          <p:cNvSpPr>
            <a:spLocks noChangeArrowheads="1"/>
          </p:cNvSpPr>
          <p:nvPr/>
        </p:nvSpPr>
        <p:spPr bwMode="auto">
          <a:xfrm>
            <a:off x="886526" y="2596934"/>
            <a:ext cx="4404112" cy="976082"/>
          </a:xfrm>
          <a:prstGeom prst="wedgeRectCallout">
            <a:avLst>
              <a:gd name="adj1" fmla="val 38687"/>
              <a:gd name="adj2" fmla="val 80135"/>
            </a:avLst>
          </a:prstGeom>
          <a:solidFill>
            <a:srgbClr val="FFFFFF"/>
          </a:solidFill>
          <a:ln w="38100" cap="flat" cmpd="sng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zh-CN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3" descr="circuler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699" y="3752868"/>
            <a:ext cx="2009924" cy="1792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Arc 4"/>
          <p:cNvSpPr>
            <a:spLocks noChangeArrowheads="1"/>
          </p:cNvSpPr>
          <p:nvPr/>
        </p:nvSpPr>
        <p:spPr bwMode="auto">
          <a:xfrm rot="5400000" flipH="1" flipV="1">
            <a:off x="4176458" y="4138949"/>
            <a:ext cx="1784589" cy="1022370"/>
          </a:xfrm>
          <a:custGeom>
            <a:avLst/>
            <a:gdLst>
              <a:gd name="T0" fmla="*/ 0 w 43192"/>
              <a:gd name="T1" fmla="*/ 21001 h 21809"/>
              <a:gd name="T2" fmla="*/ 43191 w 43192"/>
              <a:gd name="T3" fmla="*/ 21809 h 21809"/>
              <a:gd name="T4" fmla="*/ 21592 w 43192"/>
              <a:gd name="T5" fmla="*/ 21600 h 21809"/>
              <a:gd name="T6" fmla="*/ 0 60000 65536"/>
              <a:gd name="T7" fmla="*/ 0 60000 65536"/>
              <a:gd name="T8" fmla="*/ 0 60000 65536"/>
              <a:gd name="T9" fmla="*/ 0 w 43192"/>
              <a:gd name="T10" fmla="*/ 0 h 21809"/>
              <a:gd name="T11" fmla="*/ 43192 w 43192"/>
              <a:gd name="T12" fmla="*/ 21809 h 2180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192" h="21809">
                <a:moveTo>
                  <a:pt x="0" y="21001"/>
                </a:moveTo>
                <a:cubicBezTo>
                  <a:pt x="324" y="9309"/>
                  <a:pt x="9895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cubicBezTo>
                  <a:pt x="43192" y="21669"/>
                  <a:pt x="43191" y="21739"/>
                  <a:pt x="43190" y="21808"/>
                </a:cubicBezTo>
              </a:path>
              <a:path w="43192" h="21809">
                <a:moveTo>
                  <a:pt x="0" y="21001"/>
                </a:moveTo>
                <a:cubicBezTo>
                  <a:pt x="324" y="9309"/>
                  <a:pt x="9895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cubicBezTo>
                  <a:pt x="43192" y="21669"/>
                  <a:pt x="43191" y="21739"/>
                  <a:pt x="43190" y="21808"/>
                </a:cubicBezTo>
                <a:lnTo>
                  <a:pt x="21592" y="21600"/>
                </a:lnTo>
                <a:close/>
              </a:path>
            </a:pathLst>
          </a:custGeom>
          <a:solidFill>
            <a:srgbClr val="99CCFF">
              <a:alpha val="95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170" tIns="46990" rIns="90170" bIns="46990" anchor="ctr"/>
          <a:lstStyle/>
          <a:p>
            <a:endParaRPr lang="zh-CN" altLang="zh-CN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Arc 5"/>
          <p:cNvSpPr>
            <a:spLocks noChangeArrowheads="1"/>
          </p:cNvSpPr>
          <p:nvPr/>
        </p:nvSpPr>
        <p:spPr bwMode="auto">
          <a:xfrm rot="16490431" flipH="1" flipV="1">
            <a:off x="5134723" y="4149430"/>
            <a:ext cx="1784589" cy="1071002"/>
          </a:xfrm>
          <a:custGeom>
            <a:avLst/>
            <a:gdLst>
              <a:gd name="T0" fmla="*/ 67 w 43180"/>
              <a:gd name="T1" fmla="*/ 23297 h 23297"/>
              <a:gd name="T2" fmla="*/ 43180 w 43180"/>
              <a:gd name="T3" fmla="*/ 20669 h 23297"/>
              <a:gd name="T4" fmla="*/ 21600 w 43180"/>
              <a:gd name="T5" fmla="*/ 21600 h 23297"/>
              <a:gd name="T6" fmla="*/ 0 60000 65536"/>
              <a:gd name="T7" fmla="*/ 0 60000 65536"/>
              <a:gd name="T8" fmla="*/ 0 60000 65536"/>
              <a:gd name="T9" fmla="*/ 0 w 43180"/>
              <a:gd name="T10" fmla="*/ 0 h 23297"/>
              <a:gd name="T11" fmla="*/ 43180 w 43180"/>
              <a:gd name="T12" fmla="*/ 23297 h 2329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180" h="23297">
                <a:moveTo>
                  <a:pt x="66" y="23297"/>
                </a:moveTo>
                <a:cubicBezTo>
                  <a:pt x="22" y="22732"/>
                  <a:pt x="0" y="22166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167" y="-1"/>
                  <a:pt x="42681" y="9112"/>
                  <a:pt x="43179" y="20669"/>
                </a:cubicBezTo>
              </a:path>
              <a:path w="43180" h="23297">
                <a:moveTo>
                  <a:pt x="66" y="23297"/>
                </a:moveTo>
                <a:cubicBezTo>
                  <a:pt x="22" y="22732"/>
                  <a:pt x="0" y="22166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167" y="-1"/>
                  <a:pt x="42681" y="9112"/>
                  <a:pt x="43179" y="20669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99CCFF">
              <a:alpha val="95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170" tIns="46990" rIns="90170" bIns="46990" anchor="ctr"/>
          <a:lstStyle/>
          <a:p>
            <a:endParaRPr lang="zh-CN" altLang="zh-CN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4" name="Group 6"/>
          <p:cNvGrpSpPr>
            <a:grpSpLocks/>
          </p:cNvGrpSpPr>
          <p:nvPr/>
        </p:nvGrpSpPr>
        <p:grpSpPr bwMode="auto">
          <a:xfrm rot="17866498" flipH="1" flipV="1">
            <a:off x="5222727" y="4942066"/>
            <a:ext cx="1569345" cy="422764"/>
            <a:chOff x="0" y="0"/>
            <a:chExt cx="893" cy="246"/>
          </a:xfrm>
        </p:grpSpPr>
        <p:grpSp>
          <p:nvGrpSpPr>
            <p:cNvPr id="47" name="Group 7"/>
            <p:cNvGrpSpPr>
              <a:grpSpLocks/>
            </p:cNvGrpSpPr>
            <p:nvPr/>
          </p:nvGrpSpPr>
          <p:grpSpPr bwMode="auto">
            <a:xfrm>
              <a:off x="0" y="0"/>
              <a:ext cx="743" cy="185"/>
              <a:chOff x="0" y="0"/>
              <a:chExt cx="1118" cy="279"/>
            </a:xfrm>
          </p:grpSpPr>
          <p:sp>
            <p:nvSpPr>
              <p:cNvPr id="53" name="AutoShape 8"/>
              <p:cNvSpPr>
                <a:spLocks noChangeArrowheads="1"/>
              </p:cNvSpPr>
              <p:nvPr/>
            </p:nvSpPr>
            <p:spPr bwMode="auto">
              <a:xfrm rot="5263130">
                <a:off x="290" y="-294"/>
                <a:ext cx="227" cy="816"/>
              </a:xfrm>
              <a:prstGeom prst="moon">
                <a:avLst>
                  <a:gd name="adj" fmla="val 49769"/>
                </a:avLst>
              </a:prstGeom>
              <a:solidFill>
                <a:srgbClr val="F8F8F8">
                  <a:alpha val="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4" name="AutoShape 9"/>
              <p:cNvSpPr>
                <a:spLocks noChangeArrowheads="1"/>
              </p:cNvSpPr>
              <p:nvPr/>
            </p:nvSpPr>
            <p:spPr bwMode="auto">
              <a:xfrm rot="6078281">
                <a:off x="426" y="-294"/>
                <a:ext cx="227" cy="816"/>
              </a:xfrm>
              <a:prstGeom prst="moon">
                <a:avLst>
                  <a:gd name="adj" fmla="val 49769"/>
                </a:avLst>
              </a:prstGeom>
              <a:solidFill>
                <a:srgbClr val="F8F8F8">
                  <a:alpha val="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5" name="AutoShape 10"/>
              <p:cNvSpPr>
                <a:spLocks noChangeArrowheads="1"/>
              </p:cNvSpPr>
              <p:nvPr/>
            </p:nvSpPr>
            <p:spPr bwMode="auto">
              <a:xfrm rot="6373927">
                <a:off x="502" y="-272"/>
                <a:ext cx="227" cy="816"/>
              </a:xfrm>
              <a:prstGeom prst="moon">
                <a:avLst>
                  <a:gd name="adj" fmla="val 49769"/>
                </a:avLst>
              </a:prstGeom>
              <a:solidFill>
                <a:srgbClr val="F8F8F8">
                  <a:alpha val="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6" name="AutoShape 11"/>
              <p:cNvSpPr>
                <a:spLocks noChangeArrowheads="1"/>
              </p:cNvSpPr>
              <p:nvPr/>
            </p:nvSpPr>
            <p:spPr bwMode="auto">
              <a:xfrm rot="6906313">
                <a:off x="592" y="-242"/>
                <a:ext cx="227" cy="816"/>
              </a:xfrm>
              <a:prstGeom prst="moon">
                <a:avLst>
                  <a:gd name="adj" fmla="val 49769"/>
                </a:avLst>
              </a:prstGeom>
              <a:solidFill>
                <a:srgbClr val="F8F8F8">
                  <a:alpha val="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8" name="Group 12"/>
            <p:cNvGrpSpPr>
              <a:grpSpLocks/>
            </p:cNvGrpSpPr>
            <p:nvPr/>
          </p:nvGrpSpPr>
          <p:grpSpPr bwMode="auto">
            <a:xfrm rot="1353540">
              <a:off x="150" y="60"/>
              <a:ext cx="743" cy="186"/>
              <a:chOff x="0" y="0"/>
              <a:chExt cx="1118" cy="279"/>
            </a:xfrm>
          </p:grpSpPr>
          <p:sp>
            <p:nvSpPr>
              <p:cNvPr id="49" name="AutoShape 13"/>
              <p:cNvSpPr>
                <a:spLocks noChangeArrowheads="1"/>
              </p:cNvSpPr>
              <p:nvPr/>
            </p:nvSpPr>
            <p:spPr bwMode="auto">
              <a:xfrm rot="5263130">
                <a:off x="290" y="-294"/>
                <a:ext cx="227" cy="816"/>
              </a:xfrm>
              <a:prstGeom prst="moon">
                <a:avLst>
                  <a:gd name="adj" fmla="val 49769"/>
                </a:avLst>
              </a:prstGeom>
              <a:solidFill>
                <a:srgbClr val="F8F8F8">
                  <a:alpha val="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0" name="AutoShape 14"/>
              <p:cNvSpPr>
                <a:spLocks noChangeArrowheads="1"/>
              </p:cNvSpPr>
              <p:nvPr/>
            </p:nvSpPr>
            <p:spPr bwMode="auto">
              <a:xfrm rot="6078281">
                <a:off x="426" y="-294"/>
                <a:ext cx="227" cy="816"/>
              </a:xfrm>
              <a:prstGeom prst="moon">
                <a:avLst>
                  <a:gd name="adj" fmla="val 49769"/>
                </a:avLst>
              </a:prstGeom>
              <a:solidFill>
                <a:srgbClr val="F8F8F8">
                  <a:alpha val="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1" name="AutoShape 15"/>
              <p:cNvSpPr>
                <a:spLocks noChangeArrowheads="1"/>
              </p:cNvSpPr>
              <p:nvPr/>
            </p:nvSpPr>
            <p:spPr bwMode="auto">
              <a:xfrm rot="6373927">
                <a:off x="502" y="-272"/>
                <a:ext cx="227" cy="816"/>
              </a:xfrm>
              <a:prstGeom prst="moon">
                <a:avLst>
                  <a:gd name="adj" fmla="val 49769"/>
                </a:avLst>
              </a:prstGeom>
              <a:solidFill>
                <a:srgbClr val="F8F8F8">
                  <a:alpha val="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2" name="AutoShape 16"/>
              <p:cNvSpPr>
                <a:spLocks noChangeArrowheads="1"/>
              </p:cNvSpPr>
              <p:nvPr/>
            </p:nvSpPr>
            <p:spPr bwMode="auto">
              <a:xfrm rot="6906313">
                <a:off x="592" y="-242"/>
                <a:ext cx="227" cy="816"/>
              </a:xfrm>
              <a:prstGeom prst="moon">
                <a:avLst>
                  <a:gd name="adj" fmla="val 49769"/>
                </a:avLst>
              </a:prstGeom>
              <a:solidFill>
                <a:srgbClr val="F8F8F8">
                  <a:alpha val="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>
                  <a:solidFill>
                    <a:srgbClr val="000000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5" name="Text Box 17"/>
          <p:cNvSpPr>
            <a:spLocks noChangeArrowheads="1"/>
          </p:cNvSpPr>
          <p:nvPr/>
        </p:nvSpPr>
        <p:spPr bwMode="auto">
          <a:xfrm>
            <a:off x="4780618" y="3988802"/>
            <a:ext cx="1591582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800" b="1" dirty="0" smtClean="0"/>
              <a:t>SPARQL query engines</a:t>
            </a:r>
            <a:endParaRPr lang="zh-CN" altLang="zh-CN" sz="2800" b="1" dirty="0"/>
          </a:p>
          <a:p>
            <a:pPr algn="ctr"/>
            <a:endParaRPr lang="zh-CN" altLang="zh-CN" sz="1400" b="1" dirty="0"/>
          </a:p>
        </p:txBody>
      </p:sp>
      <p:sp>
        <p:nvSpPr>
          <p:cNvPr id="16" name="Line 21"/>
          <p:cNvSpPr>
            <a:spLocks noChangeShapeType="1"/>
          </p:cNvSpPr>
          <p:nvPr/>
        </p:nvSpPr>
        <p:spPr bwMode="auto">
          <a:xfrm rot="18903867" flipV="1">
            <a:off x="4715621" y="5522544"/>
            <a:ext cx="273000" cy="127258"/>
          </a:xfrm>
          <a:prstGeom prst="line">
            <a:avLst/>
          </a:prstGeom>
          <a:noFill/>
          <a:ln w="76200" cap="flat" cmpd="sng">
            <a:solidFill>
              <a:srgbClr val="C0C0C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Line 23"/>
          <p:cNvSpPr>
            <a:spLocks noChangeShapeType="1"/>
          </p:cNvSpPr>
          <p:nvPr/>
        </p:nvSpPr>
        <p:spPr bwMode="auto">
          <a:xfrm rot="15143245" flipH="1" flipV="1">
            <a:off x="5951380" y="3617908"/>
            <a:ext cx="268434" cy="93948"/>
          </a:xfrm>
          <a:prstGeom prst="line">
            <a:avLst/>
          </a:prstGeom>
          <a:noFill/>
          <a:ln w="76200" cap="flat" cmpd="sng">
            <a:solidFill>
              <a:srgbClr val="C0C0C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Line 24"/>
          <p:cNvSpPr>
            <a:spLocks noChangeShapeType="1"/>
          </p:cNvSpPr>
          <p:nvPr/>
        </p:nvSpPr>
        <p:spPr bwMode="auto">
          <a:xfrm rot="4384254" flipH="1">
            <a:off x="6291601" y="5481483"/>
            <a:ext cx="245070" cy="85105"/>
          </a:xfrm>
          <a:prstGeom prst="line">
            <a:avLst/>
          </a:prstGeom>
          <a:noFill/>
          <a:ln w="76200" cap="flat" cmpd="sng">
            <a:solidFill>
              <a:srgbClr val="C0C0C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Line 25"/>
          <p:cNvSpPr>
            <a:spLocks noChangeShapeType="1"/>
          </p:cNvSpPr>
          <p:nvPr/>
        </p:nvSpPr>
        <p:spPr bwMode="auto">
          <a:xfrm rot="120645" flipH="1">
            <a:off x="6506150" y="3971592"/>
            <a:ext cx="215527" cy="149130"/>
          </a:xfrm>
          <a:prstGeom prst="line">
            <a:avLst/>
          </a:prstGeom>
          <a:noFill/>
          <a:ln w="76200" cap="flat" cmpd="sng">
            <a:solidFill>
              <a:srgbClr val="C0C0C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AutoShape 28"/>
          <p:cNvSpPr>
            <a:spLocks noChangeArrowheads="1"/>
          </p:cNvSpPr>
          <p:nvPr/>
        </p:nvSpPr>
        <p:spPr bwMode="auto">
          <a:xfrm flipH="1">
            <a:off x="5494280" y="2892885"/>
            <a:ext cx="1203634" cy="530903"/>
          </a:xfrm>
          <a:prstGeom prst="roundRect">
            <a:avLst>
              <a:gd name="adj" fmla="val 50000"/>
            </a:avLst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1" name="Group 33"/>
          <p:cNvGrpSpPr>
            <a:grpSpLocks/>
          </p:cNvGrpSpPr>
          <p:nvPr/>
        </p:nvGrpSpPr>
        <p:grpSpPr bwMode="auto">
          <a:xfrm>
            <a:off x="5526332" y="2922711"/>
            <a:ext cx="1131239" cy="459818"/>
            <a:chOff x="0" y="0"/>
            <a:chExt cx="2047" cy="925"/>
          </a:xfrm>
        </p:grpSpPr>
        <p:sp>
          <p:nvSpPr>
            <p:cNvPr id="45" name="AutoShape 29"/>
            <p:cNvSpPr>
              <a:spLocks noChangeArrowheads="1"/>
            </p:cNvSpPr>
            <p:nvPr/>
          </p:nvSpPr>
          <p:spPr bwMode="auto">
            <a:xfrm flipH="1">
              <a:off x="0" y="0"/>
              <a:ext cx="2047" cy="925"/>
            </a:xfrm>
            <a:prstGeom prst="roundRect">
              <a:avLst>
                <a:gd name="adj" fmla="val 50000"/>
              </a:avLst>
            </a:prstGeom>
            <a:solidFill>
              <a:srgbClr val="99CCFF">
                <a:alpha val="95999"/>
              </a:srgbClr>
            </a:solidFill>
            <a:ln w="19050" cap="flat" cmpd="sng">
              <a:solidFill>
                <a:srgbClr val="F8F8F8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 anchor="ctr"/>
            <a:lstStyle/>
            <a:p>
              <a:endParaRPr lang="zh-CN" altLang="zh-CN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6" name="Rectangle 31"/>
            <p:cNvSpPr>
              <a:spLocks noChangeArrowheads="1"/>
            </p:cNvSpPr>
            <p:nvPr/>
          </p:nvSpPr>
          <p:spPr bwMode="auto">
            <a:xfrm>
              <a:off x="284" y="56"/>
              <a:ext cx="1494" cy="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0000"/>
                  </a:solidFill>
                </a:rPr>
                <a:t>Sesame</a:t>
              </a:r>
            </a:p>
          </p:txBody>
        </p:sp>
      </p:grpSp>
      <p:sp>
        <p:nvSpPr>
          <p:cNvPr id="24" name="AutoShape 38"/>
          <p:cNvSpPr>
            <a:spLocks noChangeArrowheads="1"/>
          </p:cNvSpPr>
          <p:nvPr/>
        </p:nvSpPr>
        <p:spPr bwMode="auto">
          <a:xfrm>
            <a:off x="4052462" y="5761152"/>
            <a:ext cx="1204739" cy="530406"/>
          </a:xfrm>
          <a:prstGeom prst="roundRect">
            <a:avLst>
              <a:gd name="adj" fmla="val 50000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AutoShape 39"/>
          <p:cNvSpPr>
            <a:spLocks noChangeArrowheads="1"/>
          </p:cNvSpPr>
          <p:nvPr/>
        </p:nvSpPr>
        <p:spPr bwMode="auto">
          <a:xfrm>
            <a:off x="4081751" y="5791972"/>
            <a:ext cx="1132897" cy="459818"/>
          </a:xfrm>
          <a:prstGeom prst="roundRect">
            <a:avLst>
              <a:gd name="adj" fmla="val 50000"/>
            </a:avLst>
          </a:prstGeom>
          <a:solidFill>
            <a:srgbClr val="99CCFF">
              <a:alpha val="95999"/>
            </a:srgbClr>
          </a:solidFill>
          <a:ln w="19050" cap="flat" cmpd="sng">
            <a:solidFill>
              <a:srgbClr val="F8F8F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170" tIns="46990" rIns="90170" bIns="46990" anchor="ctr"/>
          <a:lstStyle/>
          <a:p>
            <a:endParaRPr lang="zh-CN" altLang="zh-CN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Rectangle 40"/>
          <p:cNvSpPr>
            <a:spLocks noChangeArrowheads="1"/>
          </p:cNvSpPr>
          <p:nvPr/>
        </p:nvSpPr>
        <p:spPr bwMode="auto">
          <a:xfrm>
            <a:off x="4295620" y="5812851"/>
            <a:ext cx="717870" cy="262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 err="1">
                <a:solidFill>
                  <a:srgbClr val="000000"/>
                </a:solidFill>
              </a:rPr>
              <a:t>gStore</a:t>
            </a:r>
            <a:endParaRPr lang="en-US" altLang="zh-CN" sz="1600" b="1" dirty="0">
              <a:solidFill>
                <a:srgbClr val="000000"/>
              </a:solidFill>
            </a:endParaRPr>
          </a:p>
        </p:txBody>
      </p:sp>
      <p:grpSp>
        <p:nvGrpSpPr>
          <p:cNvPr id="27" name="Group 43"/>
          <p:cNvGrpSpPr>
            <a:grpSpLocks/>
          </p:cNvGrpSpPr>
          <p:nvPr/>
        </p:nvGrpSpPr>
        <p:grpSpPr bwMode="auto">
          <a:xfrm>
            <a:off x="6837729" y="3613680"/>
            <a:ext cx="1203634" cy="530406"/>
            <a:chOff x="0" y="0"/>
            <a:chExt cx="2178" cy="1067"/>
          </a:xfrm>
        </p:grpSpPr>
        <p:sp>
          <p:nvSpPr>
            <p:cNvPr id="39" name="AutoShape 41"/>
            <p:cNvSpPr>
              <a:spLocks noChangeArrowheads="1"/>
            </p:cNvSpPr>
            <p:nvPr/>
          </p:nvSpPr>
          <p:spPr bwMode="auto">
            <a:xfrm flipH="1">
              <a:off x="0" y="0"/>
              <a:ext cx="2178" cy="1067"/>
            </a:xfrm>
            <a:prstGeom prst="roundRect">
              <a:avLst>
                <a:gd name="adj" fmla="val 50000"/>
              </a:avLst>
            </a:pr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40" name="Group 45"/>
            <p:cNvGrpSpPr>
              <a:grpSpLocks/>
            </p:cNvGrpSpPr>
            <p:nvPr/>
          </p:nvGrpSpPr>
          <p:grpSpPr bwMode="auto">
            <a:xfrm>
              <a:off x="58" y="60"/>
              <a:ext cx="2047" cy="925"/>
              <a:chOff x="0" y="0"/>
              <a:chExt cx="2047" cy="925"/>
            </a:xfrm>
          </p:grpSpPr>
          <p:sp>
            <p:nvSpPr>
              <p:cNvPr id="41" name="AutoShape 42"/>
              <p:cNvSpPr>
                <a:spLocks noChangeArrowheads="1"/>
              </p:cNvSpPr>
              <p:nvPr/>
            </p:nvSpPr>
            <p:spPr bwMode="auto">
              <a:xfrm flipH="1">
                <a:off x="0" y="0"/>
                <a:ext cx="2047" cy="925"/>
              </a:xfrm>
              <a:prstGeom prst="roundRect">
                <a:avLst>
                  <a:gd name="adj" fmla="val 50000"/>
                </a:avLst>
              </a:prstGeom>
              <a:solidFill>
                <a:srgbClr val="99CCFF">
                  <a:alpha val="95999"/>
                </a:srgbClr>
              </a:solidFill>
              <a:ln w="19050" cap="flat" cmpd="sng">
                <a:solidFill>
                  <a:srgbClr val="F8F8F8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170" tIns="46990" rIns="90170" bIns="46990" anchor="ctr"/>
              <a:lstStyle/>
              <a:p>
                <a:endParaRPr lang="zh-CN" altLang="zh-CN">
                  <a:solidFill>
                    <a:srgbClr val="000000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2" name="Rectangle 43"/>
              <p:cNvSpPr>
                <a:spLocks noChangeArrowheads="1"/>
              </p:cNvSpPr>
              <p:nvPr/>
            </p:nvSpPr>
            <p:spPr bwMode="auto">
              <a:xfrm>
                <a:off x="499" y="61"/>
                <a:ext cx="1014" cy="5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rgbClr val="000000"/>
                    </a:solidFill>
                  </a:rPr>
                  <a:t>Jena</a:t>
                </a:r>
              </a:p>
            </p:txBody>
          </p:sp>
        </p:grpSp>
      </p:grpSp>
      <p:grpSp>
        <p:nvGrpSpPr>
          <p:cNvPr id="28" name="Group 48"/>
          <p:cNvGrpSpPr>
            <a:grpSpLocks/>
          </p:cNvGrpSpPr>
          <p:nvPr/>
        </p:nvGrpSpPr>
        <p:grpSpPr bwMode="auto">
          <a:xfrm>
            <a:off x="7102993" y="4747068"/>
            <a:ext cx="1203081" cy="530903"/>
            <a:chOff x="0" y="0"/>
            <a:chExt cx="2177" cy="1068"/>
          </a:xfrm>
        </p:grpSpPr>
        <p:sp>
          <p:nvSpPr>
            <p:cNvPr id="36" name="AutoShape 44"/>
            <p:cNvSpPr>
              <a:spLocks noChangeArrowheads="1"/>
            </p:cNvSpPr>
            <p:nvPr/>
          </p:nvSpPr>
          <p:spPr bwMode="auto">
            <a:xfrm flipH="1">
              <a:off x="0" y="0"/>
              <a:ext cx="2177" cy="1068"/>
            </a:xfrm>
            <a:prstGeom prst="roundRect">
              <a:avLst>
                <a:gd name="adj" fmla="val 50000"/>
              </a:avLst>
            </a:pr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7" name="AutoShape 45"/>
            <p:cNvSpPr>
              <a:spLocks noChangeArrowheads="1"/>
            </p:cNvSpPr>
            <p:nvPr/>
          </p:nvSpPr>
          <p:spPr bwMode="auto">
            <a:xfrm flipH="1">
              <a:off x="57" y="63"/>
              <a:ext cx="2048" cy="925"/>
            </a:xfrm>
            <a:prstGeom prst="roundRect">
              <a:avLst>
                <a:gd name="adj" fmla="val 50000"/>
              </a:avLst>
            </a:prstGeom>
            <a:solidFill>
              <a:srgbClr val="99CCFF">
                <a:alpha val="95999"/>
              </a:srgbClr>
            </a:solidFill>
            <a:ln w="19050" cap="flat" cmpd="sng">
              <a:solidFill>
                <a:srgbClr val="F8F8F8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 anchor="ctr"/>
            <a:lstStyle/>
            <a:p>
              <a:endParaRPr lang="zh-CN" altLang="zh-CN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8" name="Rectangle 46"/>
            <p:cNvSpPr>
              <a:spLocks noChangeArrowheads="1"/>
            </p:cNvSpPr>
            <p:nvPr/>
          </p:nvSpPr>
          <p:spPr bwMode="auto">
            <a:xfrm>
              <a:off x="447" y="207"/>
              <a:ext cx="1268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rgbClr val="000000"/>
                  </a:solidFill>
                </a:rPr>
                <a:t>RDF-3X</a:t>
              </a:r>
              <a:endParaRPr lang="en-US" altLang="zh-CN" sz="16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9" name="Group 52"/>
          <p:cNvGrpSpPr>
            <a:grpSpLocks/>
          </p:cNvGrpSpPr>
          <p:nvPr/>
        </p:nvGrpSpPr>
        <p:grpSpPr bwMode="auto">
          <a:xfrm>
            <a:off x="6041939" y="5761152"/>
            <a:ext cx="1203081" cy="530903"/>
            <a:chOff x="0" y="0"/>
            <a:chExt cx="2177" cy="1068"/>
          </a:xfrm>
        </p:grpSpPr>
        <p:sp>
          <p:nvSpPr>
            <p:cNvPr id="33" name="AutoShape 47"/>
            <p:cNvSpPr>
              <a:spLocks noChangeArrowheads="1"/>
            </p:cNvSpPr>
            <p:nvPr/>
          </p:nvSpPr>
          <p:spPr bwMode="auto">
            <a:xfrm flipH="1">
              <a:off x="0" y="0"/>
              <a:ext cx="2177" cy="1068"/>
            </a:xfrm>
            <a:prstGeom prst="roundRect">
              <a:avLst>
                <a:gd name="adj" fmla="val 50000"/>
              </a:avLst>
            </a:pr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4" name="AutoShape 48"/>
            <p:cNvSpPr>
              <a:spLocks noChangeArrowheads="1"/>
            </p:cNvSpPr>
            <p:nvPr/>
          </p:nvSpPr>
          <p:spPr bwMode="auto">
            <a:xfrm flipH="1">
              <a:off x="57" y="60"/>
              <a:ext cx="2048" cy="925"/>
            </a:xfrm>
            <a:prstGeom prst="roundRect">
              <a:avLst>
                <a:gd name="adj" fmla="val 50000"/>
              </a:avLst>
            </a:prstGeom>
            <a:solidFill>
              <a:srgbClr val="99CCFF">
                <a:alpha val="95999"/>
              </a:srgbClr>
            </a:solidFill>
            <a:ln w="19050" cap="flat" cmpd="sng">
              <a:solidFill>
                <a:srgbClr val="F8F8F8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 anchor="ctr"/>
            <a:lstStyle/>
            <a:p>
              <a:endParaRPr lang="zh-CN" altLang="zh-CN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5" name="Rectangle 49"/>
            <p:cNvSpPr>
              <a:spLocks noChangeArrowheads="1"/>
            </p:cNvSpPr>
            <p:nvPr/>
          </p:nvSpPr>
          <p:spPr bwMode="auto">
            <a:xfrm>
              <a:off x="582" y="194"/>
              <a:ext cx="1029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 dirty="0" err="1" smtClean="0">
                  <a:solidFill>
                    <a:srgbClr val="000000"/>
                  </a:solidFill>
                </a:rPr>
                <a:t>TriAD</a:t>
              </a:r>
              <a:endParaRPr lang="en-US" altLang="zh-CN" sz="16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30" name="Line 50"/>
          <p:cNvSpPr>
            <a:spLocks noChangeShapeType="1"/>
          </p:cNvSpPr>
          <p:nvPr/>
        </p:nvSpPr>
        <p:spPr bwMode="auto">
          <a:xfrm rot="2147097" flipH="1">
            <a:off x="6705098" y="4866372"/>
            <a:ext cx="216632" cy="149130"/>
          </a:xfrm>
          <a:prstGeom prst="line">
            <a:avLst/>
          </a:prstGeom>
          <a:noFill/>
          <a:ln w="76200" cap="flat" cmpd="sng">
            <a:solidFill>
              <a:srgbClr val="C0C0C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Rectangle 53"/>
          <p:cNvSpPr>
            <a:spLocks noChangeArrowheads="1"/>
          </p:cNvSpPr>
          <p:nvPr/>
        </p:nvSpPr>
        <p:spPr bwMode="auto">
          <a:xfrm>
            <a:off x="878693" y="2649686"/>
            <a:ext cx="446692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These works are all only for processing RDF graphs which change infrequently, but not for RDF streams.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rot="2103433" flipV="1">
            <a:off x="4251409" y="4926024"/>
            <a:ext cx="216632" cy="149130"/>
          </a:xfrm>
          <a:prstGeom prst="line">
            <a:avLst/>
          </a:prstGeom>
          <a:noFill/>
          <a:ln w="76200" cap="flat" cmpd="sng">
            <a:solidFill>
              <a:srgbClr val="C0C0C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7" name="Line 21"/>
          <p:cNvSpPr>
            <a:spLocks noChangeShapeType="1"/>
          </p:cNvSpPr>
          <p:nvPr/>
        </p:nvSpPr>
        <p:spPr bwMode="auto">
          <a:xfrm rot="18903867">
            <a:off x="4223608" y="4283288"/>
            <a:ext cx="131607" cy="230721"/>
          </a:xfrm>
          <a:prstGeom prst="line">
            <a:avLst/>
          </a:prstGeom>
          <a:noFill/>
          <a:ln w="76200" cap="flat" cmpd="sng">
            <a:solidFill>
              <a:srgbClr val="C0C0C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8" name="AutoShape 47"/>
          <p:cNvSpPr>
            <a:spLocks noChangeArrowheads="1"/>
          </p:cNvSpPr>
          <p:nvPr/>
        </p:nvSpPr>
        <p:spPr bwMode="auto">
          <a:xfrm flipH="1">
            <a:off x="2854519" y="3980869"/>
            <a:ext cx="1203081" cy="530903"/>
          </a:xfrm>
          <a:prstGeom prst="roundRect">
            <a:avLst>
              <a:gd name="adj" fmla="val 50000"/>
            </a:avLst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9" name="AutoShape 48"/>
          <p:cNvSpPr>
            <a:spLocks noChangeArrowheads="1"/>
          </p:cNvSpPr>
          <p:nvPr/>
        </p:nvSpPr>
        <p:spPr bwMode="auto">
          <a:xfrm flipH="1">
            <a:off x="2886019" y="4010695"/>
            <a:ext cx="1131791" cy="459817"/>
          </a:xfrm>
          <a:prstGeom prst="roundRect">
            <a:avLst>
              <a:gd name="adj" fmla="val 50000"/>
            </a:avLst>
          </a:prstGeom>
          <a:solidFill>
            <a:srgbClr val="99CCFF">
              <a:alpha val="95999"/>
            </a:srgbClr>
          </a:solidFill>
          <a:ln w="19050" cap="flat" cmpd="sng">
            <a:solidFill>
              <a:srgbClr val="F8F8F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170" tIns="46990" rIns="90170" bIns="46990" anchor="ctr"/>
          <a:lstStyle/>
          <a:p>
            <a:endParaRPr lang="zh-CN" altLang="zh-CN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0" name="Rectangle 49"/>
          <p:cNvSpPr>
            <a:spLocks noChangeArrowheads="1"/>
          </p:cNvSpPr>
          <p:nvPr/>
        </p:nvSpPr>
        <p:spPr bwMode="auto">
          <a:xfrm>
            <a:off x="3239237" y="4037240"/>
            <a:ext cx="429962" cy="265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000000"/>
                </a:solidFill>
              </a:rPr>
              <a:t>……</a:t>
            </a:r>
            <a:endParaRPr lang="en-US" altLang="zh-CN" sz="1600" b="1" dirty="0">
              <a:solidFill>
                <a:srgbClr val="000000"/>
              </a:solidFill>
            </a:endParaRPr>
          </a:p>
        </p:txBody>
      </p:sp>
      <p:sp>
        <p:nvSpPr>
          <p:cNvPr id="63" name="AutoShape 38"/>
          <p:cNvSpPr>
            <a:spLocks noChangeArrowheads="1"/>
          </p:cNvSpPr>
          <p:nvPr/>
        </p:nvSpPr>
        <p:spPr bwMode="auto">
          <a:xfrm>
            <a:off x="2915816" y="4725144"/>
            <a:ext cx="1204739" cy="530406"/>
          </a:xfrm>
          <a:prstGeom prst="roundRect">
            <a:avLst>
              <a:gd name="adj" fmla="val 50000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4" name="AutoShape 39"/>
          <p:cNvSpPr>
            <a:spLocks noChangeArrowheads="1"/>
          </p:cNvSpPr>
          <p:nvPr/>
        </p:nvSpPr>
        <p:spPr bwMode="auto">
          <a:xfrm>
            <a:off x="2945105" y="4755964"/>
            <a:ext cx="1132897" cy="459818"/>
          </a:xfrm>
          <a:prstGeom prst="roundRect">
            <a:avLst>
              <a:gd name="adj" fmla="val 50000"/>
            </a:avLst>
          </a:prstGeom>
          <a:solidFill>
            <a:srgbClr val="99CCFF">
              <a:alpha val="95999"/>
            </a:srgbClr>
          </a:solidFill>
          <a:ln w="19050" cap="flat" cmpd="sng">
            <a:solidFill>
              <a:srgbClr val="F8F8F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170" tIns="46990" rIns="90170" bIns="46990" anchor="ctr"/>
          <a:lstStyle/>
          <a:p>
            <a:endParaRPr lang="zh-CN" altLang="zh-CN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5" name="Rectangle 40"/>
          <p:cNvSpPr>
            <a:spLocks noChangeArrowheads="1"/>
          </p:cNvSpPr>
          <p:nvPr/>
        </p:nvSpPr>
        <p:spPr bwMode="auto">
          <a:xfrm>
            <a:off x="3086284" y="4776843"/>
            <a:ext cx="8632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 err="1" smtClean="0">
                <a:solidFill>
                  <a:srgbClr val="000000"/>
                </a:solidFill>
              </a:rPr>
              <a:t>gStoreD</a:t>
            </a:r>
            <a:endParaRPr lang="en-US" altLang="zh-CN" sz="1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85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25963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altLang="zh-CN" b="0" dirty="0" smtClean="0">
                <a:solidFill>
                  <a:srgbClr val="FB9E13"/>
                </a:solidFill>
                <a:latin typeface="宋体" panose="02010600030101010101" pitchFamily="2" charset="-122"/>
              </a:rPr>
              <a:t>How to design a framework which can apply the current SPARQL query engines to process RDF streams?</a:t>
            </a:r>
            <a:endParaRPr lang="en-US" altLang="zh-CN" b="0" dirty="0">
              <a:solidFill>
                <a:srgbClr val="FB9E13"/>
              </a:solidFill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endParaRPr lang="en-US" altLang="zh-CN" sz="4000" dirty="0">
              <a:solidFill>
                <a:srgbClr val="FB9E13"/>
              </a:solidFill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16" name="标题 1"/>
          <p:cNvSpPr>
            <a:spLocks noGrp="1"/>
          </p:cNvSpPr>
          <p:nvPr/>
        </p:nvSpPr>
        <p:spPr>
          <a:xfrm>
            <a:off x="1022112" y="-27384"/>
            <a:ext cx="77263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45122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/>
              <a:t>RDF Stream &amp;&amp; C-SPARQL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7" name="文本框 4"/>
          <p:cNvSpPr txBox="1">
            <a:spLocks noChangeArrowheads="1"/>
          </p:cNvSpPr>
          <p:nvPr/>
        </p:nvSpPr>
        <p:spPr bwMode="auto">
          <a:xfrm>
            <a:off x="602027" y="1172002"/>
            <a:ext cx="7885112" cy="1828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800" b="1" dirty="0" smtClean="0"/>
              <a:t>RDF:</a:t>
            </a:r>
          </a:p>
          <a:p>
            <a:pPr lvl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sz="1400" dirty="0" smtClean="0"/>
              <a:t>An RDF triple is formed by a triple </a:t>
            </a:r>
            <a:r>
              <a:rPr lang="en-US" altLang="zh-CN" sz="1400" i="1" dirty="0" smtClean="0"/>
              <a:t>(s, p, o). </a:t>
            </a:r>
            <a:endParaRPr lang="en-US" altLang="zh-CN" sz="1400" i="1" dirty="0"/>
          </a:p>
          <a:p>
            <a:pPr lvl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sz="1400" dirty="0" smtClean="0"/>
              <a:t>An RDF graph is a finite set of RDF triples.</a:t>
            </a:r>
            <a:endParaRPr lang="en-US" altLang="zh-CN" sz="1400" dirty="0"/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800" b="1" dirty="0"/>
              <a:t>RDF </a:t>
            </a:r>
            <a:r>
              <a:rPr lang="en-US" altLang="zh-CN" sz="1800" b="1" dirty="0" smtClean="0"/>
              <a:t>Stream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1400" dirty="0" smtClean="0"/>
              <a:t>An RDF stream S is defined as an (possibly infinite) ordered sequence of pairs which are quadruples, and each pair is made of an RDF triple </a:t>
            </a:r>
            <a:r>
              <a:rPr lang="en-US" altLang="zh-CN" sz="1400" i="1" dirty="0" smtClean="0"/>
              <a:t>(</a:t>
            </a:r>
            <a:r>
              <a:rPr lang="en-US" altLang="zh-CN" sz="1400" i="1" dirty="0" err="1" smtClean="0"/>
              <a:t>s</a:t>
            </a:r>
            <a:r>
              <a:rPr lang="en-US" altLang="zh-CN" sz="900" i="1" dirty="0" err="1" smtClean="0"/>
              <a:t>i</a:t>
            </a:r>
            <a:r>
              <a:rPr lang="en-US" altLang="zh-CN" sz="1400" i="1" dirty="0" smtClean="0"/>
              <a:t>, p</a:t>
            </a:r>
            <a:r>
              <a:rPr lang="en-US" altLang="zh-CN" sz="900" i="1" dirty="0"/>
              <a:t>i</a:t>
            </a:r>
            <a:r>
              <a:rPr lang="en-US" altLang="zh-CN" sz="1400" i="1" dirty="0"/>
              <a:t>,</a:t>
            </a:r>
            <a:r>
              <a:rPr lang="en-US" altLang="zh-CN" sz="1400" i="1" dirty="0" smtClean="0"/>
              <a:t> </a:t>
            </a:r>
            <a:r>
              <a:rPr lang="en-US" altLang="zh-CN" sz="1400" i="1" dirty="0" err="1" smtClean="0"/>
              <a:t>o</a:t>
            </a:r>
            <a:r>
              <a:rPr lang="en-US" altLang="zh-CN" sz="900" i="1" dirty="0" err="1"/>
              <a:t>i</a:t>
            </a:r>
            <a:r>
              <a:rPr lang="en-US" altLang="zh-CN" sz="1400" i="1" dirty="0" smtClean="0"/>
              <a:t>) </a:t>
            </a:r>
            <a:r>
              <a:rPr lang="en-US" altLang="zh-CN" sz="1400" dirty="0" smtClean="0"/>
              <a:t>and a timestamp </a:t>
            </a:r>
            <a:r>
              <a:rPr lang="en-US" altLang="zh-CN" sz="1400" i="1" dirty="0" smtClean="0">
                <a:sym typeface="Symbol" panose="05050102010706020507" pitchFamily="18" charset="2"/>
              </a:rPr>
              <a:t></a:t>
            </a:r>
            <a:r>
              <a:rPr lang="en-US" altLang="zh-CN" sz="900" i="1" dirty="0" err="1" smtClean="0">
                <a:sym typeface="Symbol" panose="05050102010706020507" pitchFamily="18" charset="2"/>
              </a:rPr>
              <a:t>i</a:t>
            </a:r>
            <a:r>
              <a:rPr lang="en-US" altLang="zh-CN" sz="1400" dirty="0" smtClean="0"/>
              <a:t>(</a:t>
            </a:r>
            <a:r>
              <a:rPr lang="en-US" altLang="zh-CN" sz="1400" i="1" dirty="0" smtClean="0">
                <a:sym typeface="Symbol" panose="05050102010706020507" pitchFamily="18" charset="2"/>
              </a:rPr>
              <a:t></a:t>
            </a:r>
            <a:r>
              <a:rPr lang="en-US" altLang="zh-CN" sz="900" i="1" dirty="0">
                <a:sym typeface="Symbol" panose="05050102010706020507" pitchFamily="18" charset="2"/>
              </a:rPr>
              <a:t>I</a:t>
            </a:r>
            <a:r>
              <a:rPr lang="en-US" altLang="zh-CN" sz="1400" dirty="0">
                <a:sym typeface="Symbol" panose="05050102010706020507" pitchFamily="18" charset="2"/>
              </a:rPr>
              <a:t> is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an integer) as follows:</a:t>
            </a:r>
            <a:endParaRPr lang="en-US" altLang="zh-CN" sz="1400" dirty="0"/>
          </a:p>
        </p:txBody>
      </p:sp>
      <p:pic>
        <p:nvPicPr>
          <p:cNvPr id="8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010652"/>
            <a:ext cx="3960440" cy="38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16"/>
          <p:cNvSpPr txBox="1">
            <a:spLocks noChangeArrowheads="1"/>
          </p:cNvSpPr>
          <p:nvPr/>
        </p:nvSpPr>
        <p:spPr bwMode="auto">
          <a:xfrm>
            <a:off x="602027" y="3408652"/>
            <a:ext cx="6270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 smtClean="0"/>
              <a:t>Now, we give an example of RDF stream</a:t>
            </a:r>
            <a:r>
              <a:rPr lang="zh-CN" altLang="en-US" sz="1800" dirty="0" smtClean="0"/>
              <a:t>：</a:t>
            </a:r>
            <a:endParaRPr lang="zh-CN" altLang="en-US" sz="18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69" y="3834415"/>
            <a:ext cx="7791028" cy="290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4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868705" y="1381184"/>
            <a:ext cx="6980237" cy="84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800" b="1" dirty="0"/>
              <a:t>C-SPARQL (Continuous SPARQL)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1400" dirty="0" smtClean="0"/>
              <a:t> C-SPARQL extends </a:t>
            </a:r>
            <a:r>
              <a:rPr lang="en-US" altLang="zh-CN" sz="1400" dirty="0"/>
              <a:t>SPARQL by adding new </a:t>
            </a:r>
            <a:r>
              <a:rPr lang="en-US" altLang="zh-CN" sz="1400" dirty="0" smtClean="0"/>
              <a:t>operators, namely</a:t>
            </a:r>
            <a:r>
              <a:rPr lang="en-US" altLang="zh-CN" sz="1400" dirty="0"/>
              <a:t>, registration and windows, to support processing RDF streams.</a:t>
            </a:r>
            <a:endParaRPr lang="zh-CN" altLang="en-US" sz="1400" dirty="0"/>
          </a:p>
        </p:txBody>
      </p:sp>
      <p:sp>
        <p:nvSpPr>
          <p:cNvPr id="6" name="文本框 1"/>
          <p:cNvSpPr txBox="1">
            <a:spLocks noChangeArrowheads="1"/>
          </p:cNvSpPr>
          <p:nvPr/>
        </p:nvSpPr>
        <p:spPr bwMode="auto">
          <a:xfrm>
            <a:off x="868704" y="2384378"/>
            <a:ext cx="6270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800" b="1" dirty="0"/>
              <a:t>Query </a:t>
            </a:r>
            <a:r>
              <a:rPr lang="en-US" altLang="zh-CN" sz="1800" b="1" dirty="0" smtClean="0"/>
              <a:t>registration</a:t>
            </a:r>
            <a:endParaRPr lang="zh-CN" altLang="en-US" sz="1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4" y="2821897"/>
            <a:ext cx="4896544" cy="755887"/>
          </a:xfrm>
          <a:prstGeom prst="rect">
            <a:avLst/>
          </a:prstGeom>
        </p:spPr>
      </p:pic>
      <p:sp>
        <p:nvSpPr>
          <p:cNvPr id="8" name="文本框 15"/>
          <p:cNvSpPr txBox="1">
            <a:spLocks noChangeArrowheads="1"/>
          </p:cNvSpPr>
          <p:nvPr/>
        </p:nvSpPr>
        <p:spPr bwMode="auto">
          <a:xfrm>
            <a:off x="868704" y="3703350"/>
            <a:ext cx="6270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800" b="1" dirty="0"/>
              <a:t>Stream registration </a:t>
            </a:r>
            <a:endParaRPr lang="zh-CN" altLang="en-US" sz="18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304" y="4215706"/>
            <a:ext cx="4885896" cy="503633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/>
              <a:t>RDF Stream &amp;&amp; C-SPARQL</a:t>
            </a:r>
          </a:p>
        </p:txBody>
      </p:sp>
    </p:spTree>
    <p:extLst>
      <p:ext uri="{BB962C8B-B14F-4D97-AF65-F5344CB8AC3E}">
        <p14:creationId xmlns:p14="http://schemas.microsoft.com/office/powerpoint/2010/main" val="403020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5" name="文本框 1"/>
          <p:cNvSpPr txBox="1">
            <a:spLocks noChangeArrowheads="1"/>
          </p:cNvSpPr>
          <p:nvPr/>
        </p:nvSpPr>
        <p:spPr bwMode="auto">
          <a:xfrm>
            <a:off x="611560" y="1232694"/>
            <a:ext cx="6270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800" b="1" dirty="0" smtClean="0"/>
              <a:t>Window</a:t>
            </a:r>
            <a:endParaRPr lang="zh-CN" altLang="en-US" sz="1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57" y="1687249"/>
            <a:ext cx="7112099" cy="1216368"/>
          </a:xfrm>
          <a:prstGeom prst="rect">
            <a:avLst/>
          </a:prstGeom>
        </p:spPr>
      </p:pic>
      <p:sp>
        <p:nvSpPr>
          <p:cNvPr id="7" name="文本框 17"/>
          <p:cNvSpPr txBox="1">
            <a:spLocks noChangeArrowheads="1"/>
          </p:cNvSpPr>
          <p:nvPr/>
        </p:nvSpPr>
        <p:spPr bwMode="auto">
          <a:xfrm>
            <a:off x="624118" y="3272010"/>
            <a:ext cx="6270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/>
              <a:t>Now, we give an example </a:t>
            </a:r>
            <a:r>
              <a:rPr lang="en-US" altLang="zh-CN" sz="1800" dirty="0" smtClean="0"/>
              <a:t>of C-SPARQL:</a:t>
            </a:r>
            <a:endParaRPr lang="zh-CN" altLang="en-US" sz="1800" dirty="0"/>
          </a:p>
        </p:txBody>
      </p:sp>
      <p:pic>
        <p:nvPicPr>
          <p:cNvPr id="8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18" y="3861048"/>
            <a:ext cx="782637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/>
              <a:t>RDF Stream &amp;&amp; C-SPARQL</a:t>
            </a:r>
          </a:p>
        </p:txBody>
      </p:sp>
    </p:spTree>
    <p:extLst>
      <p:ext uri="{BB962C8B-B14F-4D97-AF65-F5344CB8AC3E}">
        <p14:creationId xmlns:p14="http://schemas.microsoft.com/office/powerpoint/2010/main" val="155710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043608" y="-9088"/>
            <a:ext cx="74709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/>
              <a:t>From C-SPARQL to SPARQL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5536" y="1484784"/>
            <a:ext cx="84352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Thinking:</a:t>
            </a:r>
          </a:p>
          <a:p>
            <a:r>
              <a:rPr lang="en-US" altLang="zh-CN" dirty="0" smtClean="0"/>
              <a:t>   If we want to exploit the SPARQL query engines to process RDF streams, we must reduce the </a:t>
            </a:r>
            <a:r>
              <a:rPr lang="en-US" altLang="zh-CN" dirty="0"/>
              <a:t>evaluation of C-SPARQL query to the evaluation of SPARQL query </a:t>
            </a:r>
            <a:r>
              <a:rPr lang="en-US" altLang="zh-CN" dirty="0" smtClean="0"/>
              <a:t>equivalently.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Now we give the formal definition of both C-SPARQL and window, and then prove them to ensure </a:t>
            </a:r>
            <a:r>
              <a:rPr lang="en-US" altLang="zh-CN" dirty="0"/>
              <a:t>the soundness and </a:t>
            </a:r>
            <a:r>
              <a:rPr lang="en-US" altLang="zh-CN" dirty="0" smtClean="0"/>
              <a:t>completeness of </a:t>
            </a:r>
            <a:r>
              <a:rPr lang="en-US" altLang="zh-CN" dirty="0"/>
              <a:t>our </a:t>
            </a:r>
            <a:r>
              <a:rPr lang="en-US" altLang="zh-CN" dirty="0" smtClean="0"/>
              <a:t>reduction.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612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3715</TotalTime>
  <Words>1162</Words>
  <Application>Microsoft Office PowerPoint</Application>
  <PresentationFormat>全屏显示(4:3)</PresentationFormat>
  <Paragraphs>124</Paragraphs>
  <Slides>19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主题​​</vt:lpstr>
      <vt:lpstr>An Adaptive Framework for RDF Stream Processing</vt:lpstr>
      <vt:lpstr>Contents</vt:lpstr>
      <vt:lpstr>Introduction</vt:lpstr>
      <vt:lpstr>Introduction</vt:lpstr>
      <vt:lpstr>PowerPoint 演示文稿</vt:lpstr>
      <vt:lpstr>RDF Stream &amp;&amp; C-SPARQL</vt:lpstr>
      <vt:lpstr>RDF Stream &amp;&amp; C-SPARQL</vt:lpstr>
      <vt:lpstr>RDF Stream &amp;&amp; C-SPARQL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Framework</vt:lpstr>
      <vt:lpstr>Experiments and Evaluations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ZZ</dc:creator>
  <cp:lastModifiedBy>Windows 用户</cp:lastModifiedBy>
  <cp:revision>642</cp:revision>
  <dcterms:created xsi:type="dcterms:W3CDTF">2013-09-17T06:24:57Z</dcterms:created>
  <dcterms:modified xsi:type="dcterms:W3CDTF">2017-07-22T01:19:54Z</dcterms:modified>
</cp:coreProperties>
</file>